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handoutMasterIdLst>
    <p:handoutMasterId r:id="rId12"/>
  </p:handoutMasterIdLst>
  <p:sldIdLst>
    <p:sldId id="270" r:id="rId2"/>
    <p:sldId id="266" r:id="rId3"/>
    <p:sldId id="267" r:id="rId4"/>
    <p:sldId id="269" r:id="rId5"/>
    <p:sldId id="279" r:id="rId6"/>
    <p:sldId id="280" r:id="rId7"/>
    <p:sldId id="278" r:id="rId8"/>
    <p:sldId id="281" r:id="rId9"/>
    <p:sldId id="265" r:id="rId10"/>
  </p:sldIdLst>
  <p:sldSz cx="24387175" cy="13716000"/>
  <p:notesSz cx="6858000" cy="9144000"/>
  <p:custDataLst>
    <p:tags r:id="rId13"/>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320">
          <p15:clr>
            <a:srgbClr val="A4A3A4"/>
          </p15:clr>
        </p15:guide>
        <p15:guide id="2" pos="768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B7A5"/>
    <a:srgbClr val="362695"/>
    <a:srgbClr val="4430BB"/>
    <a:srgbClr val="0B426C"/>
    <a:srgbClr val="0E5892"/>
    <a:srgbClr val="301CCD"/>
    <a:srgbClr val="147D89"/>
    <a:srgbClr val="EB008A"/>
    <a:srgbClr val="007FBE"/>
    <a:srgbClr val="1570B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6588" autoAdjust="0"/>
    <p:restoredTop sz="96357" autoAdjust="0"/>
  </p:normalViewPr>
  <p:slideViewPr>
    <p:cSldViewPr snapToGrid="0">
      <p:cViewPr varScale="1">
        <p:scale>
          <a:sx n="39" d="100"/>
          <a:sy n="39" d="100"/>
        </p:scale>
        <p:origin x="804" y="84"/>
      </p:cViewPr>
      <p:guideLst>
        <p:guide orient="horz" pos="4320"/>
        <p:guide pos="7681"/>
      </p:guideLst>
    </p:cSldViewPr>
  </p:slideViewPr>
  <p:notesTextViewPr>
    <p:cViewPr>
      <p:scale>
        <a:sx n="120" d="100"/>
        <a:sy n="120" d="100"/>
      </p:scale>
      <p:origin x="0" y="0"/>
    </p:cViewPr>
  </p:notesTextViewPr>
  <p:notesViewPr>
    <p:cSldViewPr snapToGrid="0">
      <p:cViewPr>
        <p:scale>
          <a:sx n="66" d="100"/>
          <a:sy n="66" d="100"/>
        </p:scale>
        <p:origin x="4290" y="6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gs" Target="tags/tag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AR"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FE3EE39-9C26-44FC-9D49-2A9C1F4B7170}" type="datetimeFigureOut">
              <a:rPr lang="es-AR" smtClean="0"/>
              <a:t>27/8/2020</a:t>
            </a:fld>
            <a:endParaRPr lang="es-AR"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AR"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912B9DA-E754-42EC-82CF-C2D7C6E33208}" type="slidenum">
              <a:rPr lang="es-AR" smtClean="0"/>
              <a:t>‹Nº›</a:t>
            </a:fld>
            <a:endParaRPr lang="es-AR" dirty="0"/>
          </a:p>
        </p:txBody>
      </p:sp>
    </p:spTree>
    <p:extLst>
      <p:ext uri="{BB962C8B-B14F-4D97-AF65-F5344CB8AC3E}">
        <p14:creationId xmlns:p14="http://schemas.microsoft.com/office/powerpoint/2010/main" val="33877084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AR"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A3BC6AE-C41A-4C31-B35E-867017A91388}" type="datetimeFigureOut">
              <a:rPr lang="es-AR" smtClean="0"/>
              <a:t>27/8/2020</a:t>
            </a:fld>
            <a:endParaRPr lang="es-AR"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AR"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4E44362-1BF4-4034-B4E0-3CE299A713A7}" type="slidenum">
              <a:rPr lang="es-AR" smtClean="0"/>
              <a:t>‹Nº›</a:t>
            </a:fld>
            <a:endParaRPr lang="es-AR" dirty="0"/>
          </a:p>
        </p:txBody>
      </p:sp>
    </p:spTree>
    <p:extLst>
      <p:ext uri="{BB962C8B-B14F-4D97-AF65-F5344CB8AC3E}">
        <p14:creationId xmlns:p14="http://schemas.microsoft.com/office/powerpoint/2010/main" val="1268651386"/>
      </p:ext>
    </p:extLst>
  </p:cSld>
  <p:clrMap bg1="lt1" tx1="dk1" bg2="lt2" tx2="dk2" accent1="accent1" accent2="accent2" accent3="accent3" accent4="accent4" accent5="accent5" accent6="accent6" hlink="hlink" folHlink="folHlink"/>
  <p:notesStyle>
    <a:lvl1pPr marL="0" algn="l" defTabSz="1828355" rtl="0" eaLnBrk="1" latinLnBrk="0" hangingPunct="1">
      <a:defRPr sz="2400" kern="1200">
        <a:solidFill>
          <a:schemeClr val="tx1"/>
        </a:solidFill>
        <a:latin typeface="+mn-lt"/>
        <a:ea typeface="+mn-ea"/>
        <a:cs typeface="+mn-cs"/>
      </a:defRPr>
    </a:lvl1pPr>
    <a:lvl2pPr marL="914178" algn="l" defTabSz="1828355" rtl="0" eaLnBrk="1" latinLnBrk="0" hangingPunct="1">
      <a:defRPr sz="2400" kern="1200">
        <a:solidFill>
          <a:schemeClr val="tx1"/>
        </a:solidFill>
        <a:latin typeface="+mn-lt"/>
        <a:ea typeface="+mn-ea"/>
        <a:cs typeface="+mn-cs"/>
      </a:defRPr>
    </a:lvl2pPr>
    <a:lvl3pPr marL="1828355" algn="l" defTabSz="1828355" rtl="0" eaLnBrk="1" latinLnBrk="0" hangingPunct="1">
      <a:defRPr sz="2400" kern="1200">
        <a:solidFill>
          <a:schemeClr val="tx1"/>
        </a:solidFill>
        <a:latin typeface="+mn-lt"/>
        <a:ea typeface="+mn-ea"/>
        <a:cs typeface="+mn-cs"/>
      </a:defRPr>
    </a:lvl3pPr>
    <a:lvl4pPr marL="2742531" algn="l" defTabSz="1828355" rtl="0" eaLnBrk="1" latinLnBrk="0" hangingPunct="1">
      <a:defRPr sz="2400" kern="1200">
        <a:solidFill>
          <a:schemeClr val="tx1"/>
        </a:solidFill>
        <a:latin typeface="+mn-lt"/>
        <a:ea typeface="+mn-ea"/>
        <a:cs typeface="+mn-cs"/>
      </a:defRPr>
    </a:lvl4pPr>
    <a:lvl5pPr marL="3656709" algn="l" defTabSz="1828355" rtl="0" eaLnBrk="1" latinLnBrk="0" hangingPunct="1">
      <a:defRPr sz="2400" kern="1200">
        <a:solidFill>
          <a:schemeClr val="tx1"/>
        </a:solidFill>
        <a:latin typeface="+mn-lt"/>
        <a:ea typeface="+mn-ea"/>
        <a:cs typeface="+mn-cs"/>
      </a:defRPr>
    </a:lvl5pPr>
    <a:lvl6pPr marL="4570886" algn="l" defTabSz="1828355" rtl="0" eaLnBrk="1" latinLnBrk="0" hangingPunct="1">
      <a:defRPr sz="2400" kern="1200">
        <a:solidFill>
          <a:schemeClr val="tx1"/>
        </a:solidFill>
        <a:latin typeface="+mn-lt"/>
        <a:ea typeface="+mn-ea"/>
        <a:cs typeface="+mn-cs"/>
      </a:defRPr>
    </a:lvl6pPr>
    <a:lvl7pPr marL="5485062" algn="l" defTabSz="1828355" rtl="0" eaLnBrk="1" latinLnBrk="0" hangingPunct="1">
      <a:defRPr sz="2400" kern="1200">
        <a:solidFill>
          <a:schemeClr val="tx1"/>
        </a:solidFill>
        <a:latin typeface="+mn-lt"/>
        <a:ea typeface="+mn-ea"/>
        <a:cs typeface="+mn-cs"/>
      </a:defRPr>
    </a:lvl7pPr>
    <a:lvl8pPr marL="6399240" algn="l" defTabSz="1828355" rtl="0" eaLnBrk="1" latinLnBrk="0" hangingPunct="1">
      <a:defRPr sz="2400" kern="1200">
        <a:solidFill>
          <a:schemeClr val="tx1"/>
        </a:solidFill>
        <a:latin typeface="+mn-lt"/>
        <a:ea typeface="+mn-ea"/>
        <a:cs typeface="+mn-cs"/>
      </a:defRPr>
    </a:lvl8pPr>
    <a:lvl9pPr marL="7313417" algn="l" defTabSz="1828355" rtl="0" eaLnBrk="1" latinLnBrk="0" hangingPunct="1">
      <a:defRPr sz="2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1828355" rtl="0" eaLnBrk="1" fontAlgn="auto" latinLnBrk="0" hangingPunct="1">
              <a:lnSpc>
                <a:spcPct val="100000"/>
              </a:lnSpc>
              <a:spcBef>
                <a:spcPts val="0"/>
              </a:spcBef>
              <a:spcAft>
                <a:spcPts val="0"/>
              </a:spcAft>
              <a:buClrTx/>
              <a:buSzTx/>
              <a:buFontTx/>
              <a:buNone/>
              <a:tabLst/>
              <a:defRPr/>
            </a:pPr>
            <a:r>
              <a:rPr lang="es-419" i="0" noProof="0" dirty="0"/>
              <a:t>En este video, veremos cómo manejar los efectos secundarios dermatológicos por el litio. Estos efectos secundarios pueden ser tan molestos que los pacientes pueden terminar rechazando el litio para siempre. Es posible que quieran probar todas las otras opciones antes de considerar el litio nuevamente.</a:t>
            </a:r>
          </a:p>
          <a:p>
            <a:endParaRPr lang="es-419" noProof="0" dirty="0"/>
          </a:p>
        </p:txBody>
      </p:sp>
      <p:sp>
        <p:nvSpPr>
          <p:cNvPr id="4" name="Marcador de número de diapositiva 3"/>
          <p:cNvSpPr>
            <a:spLocks noGrp="1"/>
          </p:cNvSpPr>
          <p:nvPr>
            <p:ph type="sldNum" sz="quarter" idx="10"/>
          </p:nvPr>
        </p:nvSpPr>
        <p:spPr/>
        <p:txBody>
          <a:bodyPr/>
          <a:lstStyle/>
          <a:p>
            <a:fld id="{94E44362-1BF4-4034-B4E0-3CE299A713A7}" type="slidenum">
              <a:rPr lang="es-AR" smtClean="0"/>
              <a:t>1</a:t>
            </a:fld>
            <a:endParaRPr lang="es-AR" dirty="0"/>
          </a:p>
        </p:txBody>
      </p:sp>
    </p:spTree>
    <p:extLst>
      <p:ext uri="{BB962C8B-B14F-4D97-AF65-F5344CB8AC3E}">
        <p14:creationId xmlns:p14="http://schemas.microsoft.com/office/powerpoint/2010/main" val="9180308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normAutofit fontScale="62500" lnSpcReduction="20000"/>
          </a:bodyPr>
          <a:lstStyle/>
          <a:p>
            <a:pPr marL="0" marR="0" lvl="0" indent="0" algn="l" defTabSz="1828434" rtl="0" eaLnBrk="1" fontAlgn="auto" latinLnBrk="0" hangingPunct="1">
              <a:lnSpc>
                <a:spcPct val="100000"/>
              </a:lnSpc>
              <a:spcBef>
                <a:spcPct val="0"/>
              </a:spcBef>
              <a:spcAft>
                <a:spcPct val="0"/>
              </a:spcAft>
              <a:buClrTx/>
              <a:buSzTx/>
              <a:buFontTx/>
              <a:buNone/>
              <a:tabLst/>
              <a:defRPr/>
            </a:pPr>
            <a:r>
              <a:rPr lang="es-ES" sz="2400" b="0" i="0" u="none" strike="noStrike" kern="1200" dirty="0">
                <a:solidFill>
                  <a:srgbClr val="000000"/>
                </a:solidFill>
                <a:highlight>
                  <a:srgbClr val="000000">
                    <a:alpha val="0"/>
                  </a:srgbClr>
                </a:highlight>
                <a:latin typeface="+mn-lt"/>
                <a:ea typeface="+mn-ea"/>
                <a:cs typeface="+mn-cs"/>
              </a:rPr>
              <a:t>Comencemos con la pérdida del cabello, esta puede afectar hasta al 10 % de las personas que toman litio. Curiosamente, en una comparación con valproato, este causó una pérdida de cabello del 12 %. Este efecto secundario es más común en las mujeres. No está claro, porque no existen estudios de comparación directos, pero es posible que la </a:t>
            </a:r>
            <a:r>
              <a:rPr lang="es-ES" sz="2400" b="0" i="0" u="none" strike="noStrike" kern="1200" dirty="0" err="1">
                <a:solidFill>
                  <a:srgbClr val="000000"/>
                </a:solidFill>
                <a:highlight>
                  <a:srgbClr val="000000">
                    <a:alpha val="0"/>
                  </a:srgbClr>
                </a:highlight>
                <a:latin typeface="+mn-lt"/>
                <a:ea typeface="+mn-ea"/>
                <a:cs typeface="+mn-cs"/>
              </a:rPr>
              <a:t>carbamazepina</a:t>
            </a:r>
            <a:r>
              <a:rPr lang="es-ES" sz="2400" b="0" i="0" u="none" strike="noStrike" kern="1200" dirty="0">
                <a:solidFill>
                  <a:srgbClr val="000000"/>
                </a:solidFill>
                <a:highlight>
                  <a:srgbClr val="000000">
                    <a:alpha val="0"/>
                  </a:srgbClr>
                </a:highlight>
                <a:latin typeface="+mn-lt"/>
                <a:ea typeface="+mn-ea"/>
                <a:cs typeface="+mn-cs"/>
              </a:rPr>
              <a:t> tenga tasas más bajas. En estos casos, ¿qué pueden hacer? En primer lugar, descartar alguna disfunción tiroidea ya que es una de las causas de caída de cabello. Este es un efecto secundario a largo plazo. Ya mencioné en videos anteriores que es necesario evaluar la función tiroidea cada seis meses y que debemos mantener los niveles de TSH de acuerdo con las últimas recomendaciones, es decir, niveles menores a 2 </a:t>
            </a:r>
            <a:r>
              <a:rPr lang="es-ES" sz="2400" b="0" i="0" u="none" strike="noStrike" kern="1200" noProof="0" dirty="0">
                <a:solidFill>
                  <a:srgbClr val="FFFFFF"/>
                </a:solidFill>
                <a:highlight>
                  <a:srgbClr val="000000">
                    <a:alpha val="0"/>
                  </a:srgbClr>
                </a:highlight>
                <a:latin typeface="Open Sans"/>
                <a:ea typeface="Open Sans"/>
                <a:cs typeface="Open Sans"/>
              </a:rPr>
              <a:t>µ</a:t>
            </a:r>
            <a:r>
              <a:rPr lang="es-ES" sz="2400" b="0" i="0" u="none" strike="noStrike" dirty="0">
                <a:solidFill>
                  <a:srgbClr val="FFFFFF"/>
                </a:solidFill>
                <a:highlight>
                  <a:srgbClr val="000000">
                    <a:alpha val="0"/>
                  </a:srgbClr>
                </a:highlight>
                <a:latin typeface="Open Sans"/>
                <a:ea typeface="Open Sans"/>
                <a:cs typeface="Open Sans"/>
              </a:rPr>
              <a:t>UI/l</a:t>
            </a:r>
            <a:r>
              <a:rPr lang="es-ES" sz="2400" b="0" i="0" u="none" strike="noStrike" kern="1200" dirty="0">
                <a:solidFill>
                  <a:srgbClr val="000000"/>
                </a:solidFill>
                <a:highlight>
                  <a:srgbClr val="000000">
                    <a:alpha val="0"/>
                  </a:srgbClr>
                </a:highlight>
                <a:latin typeface="+mn-lt"/>
                <a:ea typeface="+mn-ea"/>
                <a:cs typeface="+mn-cs"/>
              </a:rPr>
              <a:t> y no mayores a 5 </a:t>
            </a:r>
            <a:r>
              <a:rPr lang="es-ES" sz="2400" b="0" i="0" u="none" strike="noStrike" kern="1200" noProof="0" dirty="0">
                <a:solidFill>
                  <a:srgbClr val="FFFFFF"/>
                </a:solidFill>
                <a:highlight>
                  <a:srgbClr val="000000">
                    <a:alpha val="0"/>
                  </a:srgbClr>
                </a:highlight>
                <a:latin typeface="Open Sans"/>
                <a:ea typeface="Open Sans"/>
                <a:cs typeface="Open Sans"/>
              </a:rPr>
              <a:t>µ</a:t>
            </a:r>
            <a:r>
              <a:rPr lang="es-ES" sz="2400" b="0" i="0" u="none" strike="noStrike" dirty="0">
                <a:solidFill>
                  <a:srgbClr val="FFFFFF"/>
                </a:solidFill>
                <a:highlight>
                  <a:srgbClr val="000000">
                    <a:alpha val="0"/>
                  </a:srgbClr>
                </a:highlight>
                <a:latin typeface="Open Sans"/>
                <a:ea typeface="Open Sans"/>
                <a:cs typeface="Open Sans"/>
              </a:rPr>
              <a:t>UI/l</a:t>
            </a:r>
            <a:r>
              <a:rPr lang="es-ES" sz="2400" b="0" i="0" u="none" strike="noStrike" kern="1200" dirty="0">
                <a:solidFill>
                  <a:srgbClr val="000000"/>
                </a:solidFill>
                <a:highlight>
                  <a:srgbClr val="000000">
                    <a:alpha val="0"/>
                  </a:srgbClr>
                </a:highlight>
                <a:latin typeface="+mn-lt"/>
                <a:ea typeface="+mn-ea"/>
                <a:cs typeface="+mn-cs"/>
              </a:rPr>
              <a:t>. Deben tratar a estos pacientes con tiroxina lo más pronto posible para evitar los efectos secundarios, entre ellos la pérdida de cabello y el aumento de peso. </a:t>
            </a:r>
          </a:p>
          <a:p>
            <a:pPr marL="0" marR="0" lvl="0" indent="0" algn="l" defTabSz="1828434" rtl="0" eaLnBrk="1" fontAlgn="auto" latinLnBrk="0" hangingPunct="1">
              <a:lnSpc>
                <a:spcPct val="100000"/>
              </a:lnSpc>
              <a:spcBef>
                <a:spcPct val="0"/>
              </a:spcBef>
              <a:spcAft>
                <a:spcPct val="0"/>
              </a:spcAft>
              <a:buClrTx/>
              <a:buSzTx/>
              <a:buFontTx/>
              <a:buNone/>
              <a:defRPr/>
            </a:pPr>
            <a:endParaRPr lang="es-ES" sz="2400" b="0" i="0" u="none" strike="noStrike" kern="1200" dirty="0">
              <a:solidFill>
                <a:srgbClr val="000000"/>
              </a:solidFill>
              <a:highlight>
                <a:srgbClr val="000000">
                  <a:alpha val="0"/>
                </a:srgbClr>
              </a:highlight>
              <a:latin typeface="Calibri"/>
              <a:ea typeface="+mn-ea"/>
              <a:cs typeface="+mn-cs"/>
            </a:endParaRPr>
          </a:p>
          <a:p>
            <a:pPr marL="0" marR="0" lvl="0" indent="0" algn="l" defTabSz="1828434" rtl="0" eaLnBrk="1" fontAlgn="auto" latinLnBrk="0" hangingPunct="1">
              <a:lnSpc>
                <a:spcPct val="100000"/>
              </a:lnSpc>
              <a:spcBef>
                <a:spcPct val="0"/>
              </a:spcBef>
              <a:spcAft>
                <a:spcPct val="0"/>
              </a:spcAft>
              <a:buClrTx/>
              <a:buSzTx/>
              <a:buFontTx/>
              <a:buNone/>
              <a:defRPr/>
            </a:pPr>
            <a:endParaRPr lang="es-ES" sz="2400" b="0" i="0" u="none" strike="noStrike" kern="1200" dirty="0">
              <a:solidFill>
                <a:srgbClr val="000000"/>
              </a:solidFill>
              <a:highlight>
                <a:srgbClr val="000000">
                  <a:alpha val="0"/>
                </a:srgbClr>
              </a:highlight>
              <a:latin typeface="Calibri"/>
              <a:ea typeface="+mn-ea"/>
              <a:cs typeface="+mn-cs"/>
            </a:endParaRPr>
          </a:p>
          <a:p>
            <a:endParaRPr lang="es-ES_tradnl" dirty="0"/>
          </a:p>
        </p:txBody>
      </p:sp>
      <p:sp>
        <p:nvSpPr>
          <p:cNvPr id="4" name="Marcador de número de diapositiva 3"/>
          <p:cNvSpPr>
            <a:spLocks noGrp="1"/>
          </p:cNvSpPr>
          <p:nvPr>
            <p:ph type="sldNum" sz="quarter" idx="10"/>
          </p:nvPr>
        </p:nvSpPr>
        <p:spPr/>
        <p:txBody>
          <a:bodyPr/>
          <a:lstStyle/>
          <a:p>
            <a:fld id="{94E44362-1BF4-4034-B4E0-3CE299A713A7}" type="slidenum">
              <a:rPr lang="es-AR" smtClean="0"/>
              <a:t>2</a:t>
            </a:fld>
            <a:endParaRPr lang="es-A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normAutofit fontScale="92500" lnSpcReduction="10000"/>
          </a:bodyPr>
          <a:lstStyle/>
          <a:p>
            <a:pPr marL="0" marR="0" lvl="0" indent="0" algn="l" defTabSz="1828355" rtl="0" eaLnBrk="1" fontAlgn="auto" latinLnBrk="0" hangingPunct="1">
              <a:lnSpc>
                <a:spcPct val="100000"/>
              </a:lnSpc>
              <a:spcBef>
                <a:spcPts val="0"/>
              </a:spcBef>
              <a:spcAft>
                <a:spcPts val="0"/>
              </a:spcAft>
              <a:buClrTx/>
              <a:buSzTx/>
              <a:buFontTx/>
              <a:buNone/>
              <a:tabLst/>
              <a:defRPr/>
            </a:pPr>
            <a:r>
              <a:rPr lang="es-ES" sz="2400" b="0" i="0" u="none" strike="noStrike" kern="1200" dirty="0">
                <a:solidFill>
                  <a:srgbClr val="000000"/>
                </a:solidFill>
                <a:latin typeface="+mn-lt"/>
                <a:ea typeface="+mn-ea"/>
                <a:cs typeface="+mn-cs"/>
              </a:rPr>
              <a:t>Algunos piensan que los mecanismos son diferentes dependiendo de la causa de la caída del cabello. En el caso del valproato se ha propuesto que hay una deficiencia de biotina.</a:t>
            </a:r>
            <a:endParaRPr lang="es-ES" sz="2400" b="0" i="0" u="none" strike="noStrike" kern="1200" dirty="0">
              <a:solidFill>
                <a:srgbClr val="000000"/>
              </a:solidFill>
              <a:highlight>
                <a:srgbClr val="000000">
                  <a:alpha val="0"/>
                </a:srgbClr>
              </a:highlight>
              <a:latin typeface="+mn-lt"/>
              <a:ea typeface="+mn-ea"/>
              <a:cs typeface="+mn-cs"/>
            </a:endParaRPr>
          </a:p>
          <a:p>
            <a:pPr rtl="0"/>
            <a:endParaRPr lang="es-ES" sz="2400" b="0" i="0" u="none" strike="noStrike" kern="1200" dirty="0">
              <a:solidFill>
                <a:srgbClr val="000000"/>
              </a:solidFill>
              <a:highlight>
                <a:srgbClr val="000000">
                  <a:alpha val="0"/>
                </a:srgbClr>
              </a:highlight>
              <a:latin typeface="Calibri"/>
              <a:ea typeface="+mn-ea"/>
              <a:cs typeface="+mn-cs"/>
            </a:endParaRPr>
          </a:p>
          <a:p>
            <a:pPr marL="0" marR="0" lvl="0" indent="0" algn="l" defTabSz="1828355" rtl="0" eaLnBrk="1" fontAlgn="auto" latinLnBrk="0" hangingPunct="1">
              <a:lnSpc>
                <a:spcPct val="100000"/>
              </a:lnSpc>
              <a:spcBef>
                <a:spcPts val="0"/>
              </a:spcBef>
              <a:spcAft>
                <a:spcPts val="0"/>
              </a:spcAft>
              <a:buClrTx/>
              <a:buSzTx/>
              <a:buFontTx/>
              <a:buNone/>
              <a:tabLst/>
              <a:defRPr/>
            </a:pPr>
            <a:r>
              <a:rPr lang="es-ES" sz="2400" b="0" i="0" u="none" strike="noStrike" kern="1200" dirty="0">
                <a:solidFill>
                  <a:srgbClr val="000000"/>
                </a:solidFill>
                <a:highlight>
                  <a:srgbClr val="000000">
                    <a:alpha val="0"/>
                  </a:srgbClr>
                </a:highlight>
                <a:latin typeface="+mn-lt"/>
                <a:ea typeface="+mn-ea"/>
                <a:cs typeface="+mn-cs"/>
              </a:rPr>
              <a:t>En el caso del litio, es posible que ciertos minerales como el zinc y el selenio estén involucrados en el crecimiento del cabello y que su absorción esté afectada. Puede que el valproato tenga el mismo efecto sobre estos minerales. Esos son los posibles mecanismos. </a:t>
            </a:r>
          </a:p>
          <a:p>
            <a:pPr rtl="0"/>
            <a:endParaRPr lang="es-ES" sz="2400" b="0" i="0" u="none" strike="noStrike" kern="1200" dirty="0">
              <a:solidFill>
                <a:srgbClr val="000000"/>
              </a:solidFill>
              <a:highlight>
                <a:srgbClr val="000000">
                  <a:alpha val="0"/>
                </a:srgbClr>
              </a:highlight>
              <a:latin typeface="Calibri"/>
              <a:ea typeface="+mn-ea"/>
              <a:cs typeface="+mn-cs"/>
            </a:endParaRPr>
          </a:p>
          <a:p>
            <a:endParaRPr lang="es-ES_tradnl" dirty="0"/>
          </a:p>
        </p:txBody>
      </p:sp>
      <p:sp>
        <p:nvSpPr>
          <p:cNvPr id="4" name="Marcador de número de diapositiva 3"/>
          <p:cNvSpPr>
            <a:spLocks noGrp="1"/>
          </p:cNvSpPr>
          <p:nvPr>
            <p:ph type="sldNum" sz="quarter" idx="10"/>
          </p:nvPr>
        </p:nvSpPr>
        <p:spPr/>
        <p:txBody>
          <a:bodyPr/>
          <a:lstStyle/>
          <a:p>
            <a:fld id="{94E44362-1BF4-4034-B4E0-3CE299A713A7}" type="slidenum">
              <a:rPr lang="es-AR" smtClean="0"/>
              <a:t>3</a:t>
            </a:fld>
            <a:endParaRPr lang="es-A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normAutofit fontScale="40000" lnSpcReduction="20000"/>
          </a:bodyPr>
          <a:lstStyle/>
          <a:p>
            <a:pPr marL="0" marR="0" lvl="0" indent="0" algn="l" defTabSz="1828355" rtl="0" eaLnBrk="1" fontAlgn="auto" latinLnBrk="0" hangingPunct="1">
              <a:lnSpc>
                <a:spcPct val="100000"/>
              </a:lnSpc>
              <a:spcBef>
                <a:spcPts val="0"/>
              </a:spcBef>
              <a:spcAft>
                <a:spcPts val="0"/>
              </a:spcAft>
              <a:buClrTx/>
              <a:buSzTx/>
              <a:buFontTx/>
              <a:buNone/>
              <a:tabLst/>
              <a:defRPr/>
            </a:pPr>
            <a:r>
              <a:rPr lang="es-ES_tradnl" i="0" dirty="0"/>
              <a:t>Esto ha llevado a la propuesta de tratamiento con 50 mg de zinc y 200 mg de selenio. Estas son las cantidades que habitualmente están en los suplementos multivitamínicos con minerales. También se pueden tomar por separado una vez al día. Busqué en la literatura pero no encontré ningún reporte en el que se haya demostrado su eficacia. Esta sugerencia es meramente especulativa con base en el posible mecanismo. No se sabe con certeza si es eficaz, pero se puede intentar.</a:t>
            </a:r>
          </a:p>
          <a:p>
            <a:pPr marL="0" marR="0" lvl="0" indent="0" algn="l" defTabSz="1828355" rtl="0" eaLnBrk="1" fontAlgn="auto" latinLnBrk="0" hangingPunct="1">
              <a:lnSpc>
                <a:spcPct val="100000"/>
              </a:lnSpc>
              <a:spcBef>
                <a:spcPts val="0"/>
              </a:spcBef>
              <a:spcAft>
                <a:spcPts val="0"/>
              </a:spcAft>
              <a:buClrTx/>
              <a:buSzTx/>
              <a:buFontTx/>
              <a:buNone/>
              <a:tabLst/>
              <a:defRPr/>
            </a:pPr>
            <a:endParaRPr lang="es-ES_tradnl" i="0" dirty="0"/>
          </a:p>
          <a:p>
            <a:pPr marL="0" marR="0" lvl="0" indent="0" algn="l" defTabSz="1828355" rtl="0" eaLnBrk="1" fontAlgn="auto" latinLnBrk="0" hangingPunct="1">
              <a:lnSpc>
                <a:spcPct val="100000"/>
              </a:lnSpc>
              <a:spcBef>
                <a:spcPts val="0"/>
              </a:spcBef>
              <a:spcAft>
                <a:spcPts val="0"/>
              </a:spcAft>
              <a:buClrTx/>
              <a:buSzTx/>
              <a:buFontTx/>
              <a:buNone/>
              <a:tabLst/>
              <a:defRPr/>
            </a:pPr>
            <a:r>
              <a:rPr lang="es-ES_tradnl" i="0" dirty="0"/>
              <a:t>Antes de probar con esos minerales, deben asegurarse de que los niveles de litio están en el rango terapéutico óptimo, de 0,6 </a:t>
            </a:r>
            <a:r>
              <a:rPr lang="es-ES" sz="2400" b="0" i="0" u="none" strike="noStrike" dirty="0" err="1">
                <a:solidFill>
                  <a:srgbClr val="FFFFFF"/>
                </a:solidFill>
                <a:highlight>
                  <a:srgbClr val="000000">
                    <a:alpha val="0"/>
                  </a:srgbClr>
                </a:highlight>
                <a:latin typeface="Open Sans"/>
                <a:ea typeface="Open Sans"/>
                <a:cs typeface="Open Sans"/>
              </a:rPr>
              <a:t>mEq</a:t>
            </a:r>
            <a:r>
              <a:rPr lang="es-ES" sz="2400" b="0" i="0" u="none" strike="noStrike" dirty="0">
                <a:solidFill>
                  <a:srgbClr val="FFFFFF"/>
                </a:solidFill>
                <a:highlight>
                  <a:srgbClr val="000000">
                    <a:alpha val="0"/>
                  </a:srgbClr>
                </a:highlight>
                <a:latin typeface="Open Sans"/>
                <a:ea typeface="Open Sans"/>
                <a:cs typeface="Open Sans"/>
              </a:rPr>
              <a:t>/L a </a:t>
            </a:r>
            <a:r>
              <a:rPr lang="es-ES_tradnl" i="0" dirty="0"/>
              <a:t>0,75 </a:t>
            </a:r>
            <a:r>
              <a:rPr lang="es-ES" sz="2400" b="0" i="0" u="none" strike="noStrike" dirty="0" err="1">
                <a:solidFill>
                  <a:srgbClr val="FFFFFF"/>
                </a:solidFill>
                <a:highlight>
                  <a:srgbClr val="000000">
                    <a:alpha val="0"/>
                  </a:srgbClr>
                </a:highlight>
                <a:latin typeface="Open Sans"/>
                <a:ea typeface="Open Sans"/>
                <a:cs typeface="Open Sans"/>
              </a:rPr>
              <a:t>mEq</a:t>
            </a:r>
            <a:r>
              <a:rPr lang="es-ES" sz="2400" b="0" i="0" u="none" strike="noStrike" dirty="0">
                <a:solidFill>
                  <a:srgbClr val="FFFFFF"/>
                </a:solidFill>
                <a:highlight>
                  <a:srgbClr val="000000">
                    <a:alpha val="0"/>
                  </a:srgbClr>
                </a:highlight>
                <a:latin typeface="Open Sans"/>
                <a:ea typeface="Open Sans"/>
                <a:cs typeface="Open Sans"/>
              </a:rPr>
              <a:t>/L</a:t>
            </a:r>
            <a:r>
              <a:rPr lang="es-ES_tradnl" i="0" dirty="0"/>
              <a:t>. De esta forma, al menos descartarán la posibilidad de un exceso de litio.</a:t>
            </a:r>
          </a:p>
          <a:p>
            <a:endParaRPr lang="es-ES_tradnl" i="0" dirty="0"/>
          </a:p>
          <a:p>
            <a:pPr marL="0" marR="0" lvl="0" indent="0" algn="l" defTabSz="1828355" rtl="0" eaLnBrk="1" fontAlgn="auto" latinLnBrk="0" hangingPunct="1">
              <a:lnSpc>
                <a:spcPct val="100000"/>
              </a:lnSpc>
              <a:spcBef>
                <a:spcPts val="0"/>
              </a:spcBef>
              <a:spcAft>
                <a:spcPts val="0"/>
              </a:spcAft>
              <a:buClrTx/>
              <a:buSzTx/>
              <a:buFontTx/>
              <a:buNone/>
              <a:tabLst/>
              <a:defRPr/>
            </a:pPr>
            <a:r>
              <a:rPr lang="es-ES_tradnl" i="0" dirty="0"/>
              <a:t>Por último, hay otra sugerencia que también tomé de la Enciclopedia de Litio en la Práctica Clínica de Jefferson de 1987. Se han reportado casos en los que se ha probado el </a:t>
            </a:r>
            <a:r>
              <a:rPr lang="es-ES_tradnl" i="0" dirty="0" err="1"/>
              <a:t>minoxidil</a:t>
            </a:r>
            <a:r>
              <a:rPr lang="es-ES_tradnl" i="0" dirty="0"/>
              <a:t>, también conocido como </a:t>
            </a:r>
            <a:r>
              <a:rPr lang="es-ES_tradnl" i="0" dirty="0" err="1"/>
              <a:t>Rogaine</a:t>
            </a:r>
            <a:r>
              <a:rPr lang="es-ES_tradnl" i="0" dirty="0"/>
              <a:t>. Aunque su folleto informativo indica que no se debe utilizar para la pérdida de cabello causada por fármacos.</a:t>
            </a:r>
          </a:p>
          <a:p>
            <a:endParaRPr lang="es-ES_tradnl" i="0" dirty="0"/>
          </a:p>
          <a:p>
            <a:pPr marL="0" marR="0" lvl="0" indent="0" algn="l" defTabSz="1828355" rtl="0" eaLnBrk="1" fontAlgn="auto" latinLnBrk="0" hangingPunct="1">
              <a:lnSpc>
                <a:spcPct val="100000"/>
              </a:lnSpc>
              <a:spcBef>
                <a:spcPts val="0"/>
              </a:spcBef>
              <a:spcAft>
                <a:spcPts val="0"/>
              </a:spcAft>
              <a:buClrTx/>
              <a:buSzTx/>
              <a:buFontTx/>
              <a:buNone/>
              <a:tabLst/>
              <a:defRPr/>
            </a:pPr>
            <a:r>
              <a:rPr lang="es-ES_tradnl" i="0" dirty="0"/>
              <a:t>Estas son las opciones para manejar la pérdida de cabello.</a:t>
            </a:r>
          </a:p>
          <a:p>
            <a:endParaRPr lang="es-ES_tradnl" i="0" dirty="0"/>
          </a:p>
          <a:p>
            <a:r>
              <a:rPr lang="es-ES_tradnl" i="0" dirty="0"/>
              <a:t>Este es un efecto secundario psicológicamente difícil para los pacientes. ¿Qué pueden hacer? La pérdida de cabello puede afectar estéticamente. Pero el trastorno bipolar afecta negativamente muchos otros aspectos de la vida de una persona. Si alguien tiene trastorno bipolar tipo I, significa que tiene un deterioro grave en su funcionamiento social u ocupacional. De hecho, es uno de los criterios del trastorno bipolar tipo I. Si tienen el trastorno y deben elegir entre seguir con el trastorno o perder el cabello, algunos pacientes preferirán tener una mejoría con el litio. Deben discutir esto con sus pacientes. Ahora bien, pueden probar con otros tratamientos que también sean buenas opciones. Es posible que el paciente prefiera esas opciones, pero debe saber que tienen menos eficacia en varios aspectos del trastorno bipolar. En cuanto a la pérdida de cabello, deben ser muy claros sobre el riego-beneficio.</a:t>
            </a:r>
          </a:p>
          <a:p>
            <a:endParaRPr lang="es-ES_tradnl" dirty="0"/>
          </a:p>
          <a:p>
            <a:endParaRPr lang="es-ES_tradnl" dirty="0"/>
          </a:p>
          <a:p>
            <a:endParaRPr lang="es-ES_tradnl" dirty="0"/>
          </a:p>
        </p:txBody>
      </p:sp>
      <p:sp>
        <p:nvSpPr>
          <p:cNvPr id="4" name="Marcador de número de diapositiva 3"/>
          <p:cNvSpPr>
            <a:spLocks noGrp="1"/>
          </p:cNvSpPr>
          <p:nvPr>
            <p:ph type="sldNum" sz="quarter" idx="10"/>
          </p:nvPr>
        </p:nvSpPr>
        <p:spPr/>
        <p:txBody>
          <a:bodyPr/>
          <a:lstStyle/>
          <a:p>
            <a:fld id="{94E44362-1BF4-4034-B4E0-3CE299A713A7}" type="slidenum">
              <a:rPr lang="es-AR" smtClean="0"/>
              <a:t>4</a:t>
            </a:fld>
            <a:endParaRPr lang="es-A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normAutofit fontScale="92500" lnSpcReduction="20000"/>
          </a:bodyPr>
          <a:lstStyle/>
          <a:p>
            <a:pPr marL="0" marR="0" lvl="0" indent="0" algn="l" defTabSz="1828355" rtl="0" eaLnBrk="1" fontAlgn="auto" latinLnBrk="0" hangingPunct="1">
              <a:lnSpc>
                <a:spcPct val="100000"/>
              </a:lnSpc>
              <a:spcBef>
                <a:spcPts val="0"/>
              </a:spcBef>
              <a:spcAft>
                <a:spcPts val="0"/>
              </a:spcAft>
              <a:buClrTx/>
              <a:buSzTx/>
              <a:buFontTx/>
              <a:buNone/>
              <a:tabLst/>
              <a:defRPr/>
            </a:pPr>
            <a:r>
              <a:rPr lang="es-ES" sz="2400" b="0" i="0" u="none" strike="noStrike" kern="1200" dirty="0">
                <a:solidFill>
                  <a:srgbClr val="000000"/>
                </a:solidFill>
                <a:highlight>
                  <a:srgbClr val="000000">
                    <a:alpha val="0"/>
                  </a:srgbClr>
                </a:highlight>
                <a:latin typeface="+mn-lt"/>
                <a:ea typeface="+mn-ea"/>
                <a:cs typeface="+mn-cs"/>
              </a:rPr>
              <a:t>Otro problema con el litio son las erupciones cutáneas. El acné puede empeorar y esto puede afectar la adherencia. A veces hay una mejoría espontánea. Deben referirlos con un dermatólogo para que reciban un tratamiento adecuado. Por ejemplo, la tetraciclina se puede utilizar junto con el litio para tratar el acné. Los niveles de litio también pueden hacer la diferencia. Puede ser que el paciente tenga niveles altos, si los disminuyen a los niveles recomendados de 0,6 </a:t>
            </a:r>
            <a:r>
              <a:rPr lang="es-419" sz="2400" b="0" i="0" u="none" strike="noStrike" dirty="0">
                <a:solidFill>
                  <a:srgbClr val="FFFFFF"/>
                </a:solidFill>
                <a:highlight>
                  <a:srgbClr val="000000">
                    <a:alpha val="0"/>
                  </a:srgbClr>
                </a:highlight>
                <a:latin typeface="Open Sans"/>
                <a:ea typeface="Open Sans"/>
                <a:cs typeface="Open Sans"/>
              </a:rPr>
              <a:t>mEq/L </a:t>
            </a:r>
            <a:r>
              <a:rPr lang="es-ES" sz="2400" b="0" i="0" u="none" strike="noStrike" kern="1200" dirty="0">
                <a:solidFill>
                  <a:srgbClr val="000000"/>
                </a:solidFill>
                <a:highlight>
                  <a:srgbClr val="000000">
                    <a:alpha val="0"/>
                  </a:srgbClr>
                </a:highlight>
                <a:latin typeface="+mn-lt"/>
                <a:ea typeface="+mn-ea"/>
                <a:cs typeface="+mn-cs"/>
              </a:rPr>
              <a:t>a 0,75 </a:t>
            </a:r>
            <a:r>
              <a:rPr lang="es-419" sz="2400" b="0" i="0" u="none" strike="noStrike" dirty="0">
                <a:solidFill>
                  <a:srgbClr val="FFFFFF"/>
                </a:solidFill>
                <a:highlight>
                  <a:srgbClr val="000000">
                    <a:alpha val="0"/>
                  </a:srgbClr>
                </a:highlight>
                <a:latin typeface="Open Sans"/>
                <a:ea typeface="Open Sans"/>
                <a:cs typeface="Open Sans"/>
              </a:rPr>
              <a:t>mEq/L</a:t>
            </a:r>
            <a:r>
              <a:rPr lang="es-ES" sz="2400" b="0" i="0" u="none" strike="noStrike" kern="1200" dirty="0">
                <a:solidFill>
                  <a:srgbClr val="000000"/>
                </a:solidFill>
                <a:highlight>
                  <a:srgbClr val="000000">
                    <a:alpha val="0"/>
                  </a:srgbClr>
                </a:highlight>
                <a:latin typeface="+mn-lt"/>
                <a:ea typeface="+mn-ea"/>
                <a:cs typeface="+mn-cs"/>
              </a:rPr>
              <a:t>, podría disminuir la gravedad de este síntoma.</a:t>
            </a:r>
          </a:p>
          <a:p>
            <a:pPr rtl="0"/>
            <a:endParaRPr lang="es-ES" sz="2400" b="0" i="0" u="none" strike="noStrike" kern="1200" dirty="0">
              <a:solidFill>
                <a:srgbClr val="000000"/>
              </a:solidFill>
              <a:highlight>
                <a:srgbClr val="000000">
                  <a:alpha val="0"/>
                </a:srgbClr>
              </a:highlight>
              <a:latin typeface="Calibri"/>
              <a:ea typeface="+mn-ea"/>
              <a:cs typeface="+mn-cs"/>
            </a:endParaRPr>
          </a:p>
          <a:p>
            <a:endParaRPr lang="es-ES_tradnl" dirty="0"/>
          </a:p>
        </p:txBody>
      </p:sp>
      <p:sp>
        <p:nvSpPr>
          <p:cNvPr id="4" name="Marcador de número de diapositiva 3"/>
          <p:cNvSpPr>
            <a:spLocks noGrp="1"/>
          </p:cNvSpPr>
          <p:nvPr>
            <p:ph type="sldNum" sz="quarter" idx="10"/>
          </p:nvPr>
        </p:nvSpPr>
        <p:spPr/>
        <p:txBody>
          <a:bodyPr/>
          <a:lstStyle/>
          <a:p>
            <a:fld id="{94E44362-1BF4-4034-B4E0-3CE299A713A7}" type="slidenum">
              <a:rPr lang="es-AR" smtClean="0"/>
              <a:t>5</a:t>
            </a:fld>
            <a:endParaRPr lang="es-AR" dirty="0"/>
          </a:p>
        </p:txBody>
      </p:sp>
    </p:spTree>
    <p:extLst>
      <p:ext uri="{BB962C8B-B14F-4D97-AF65-F5344CB8AC3E}">
        <p14:creationId xmlns:p14="http://schemas.microsoft.com/office/powerpoint/2010/main" val="36809972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normAutofit fontScale="70000" lnSpcReduction="20000"/>
          </a:bodyPr>
          <a:lstStyle/>
          <a:p>
            <a:pPr marL="0" marR="0" lvl="0" indent="0" algn="l" defTabSz="1828355" rtl="0" eaLnBrk="1" fontAlgn="auto" latinLnBrk="0" hangingPunct="1">
              <a:lnSpc>
                <a:spcPct val="100000"/>
              </a:lnSpc>
              <a:spcBef>
                <a:spcPts val="0"/>
              </a:spcBef>
              <a:spcAft>
                <a:spcPts val="0"/>
              </a:spcAft>
              <a:buClrTx/>
              <a:buSzTx/>
              <a:buFontTx/>
              <a:buNone/>
              <a:tabLst/>
              <a:defRPr/>
            </a:pPr>
            <a:r>
              <a:rPr lang="es-419" b="0" i="0" noProof="0" dirty="0"/>
              <a:t>Otro tipo de erupción es la psoriasis. Puede haber exacerbaciones o brotes relacionados al efecto secundario del litio de desmarginación de los neutrófilos. Existen reportes de que la psoriasis ocurre hasta en un 6 % de los pacientes tratados con litio. Por supuesto, si son casos nuevos los deben referir para que reciban un tratamiento adecuado. Definitivamente hay que discutir con el médico tratante si es posible indicarle litio a un paciente con psoriasis. También se deben discutir las opciones de tratamiento para poder evaluar la relación riesgo-beneficio. Si la psoriasis no mejora con un tratamiento adecuado, puede que sea necesario suspender el litio.</a:t>
            </a:r>
          </a:p>
          <a:p>
            <a:pPr lvl="0">
              <a:defRPr/>
            </a:pPr>
            <a:endParaRPr lang="es-419" sz="2400" b="0" i="0" kern="1200" noProof="0" dirty="0">
              <a:solidFill>
                <a:schemeClr val="tx1"/>
              </a:solidFill>
              <a:effectLst/>
              <a:latin typeface="+mn-lt"/>
              <a:ea typeface="+mn-ea"/>
              <a:cs typeface="+mn-cs"/>
            </a:endParaRPr>
          </a:p>
          <a:p>
            <a:pPr marL="0" marR="0" lvl="0" indent="0" algn="l" defTabSz="1828355" rtl="0" eaLnBrk="1" fontAlgn="auto" latinLnBrk="0" hangingPunct="1">
              <a:lnSpc>
                <a:spcPct val="100000"/>
              </a:lnSpc>
              <a:spcBef>
                <a:spcPts val="0"/>
              </a:spcBef>
              <a:spcAft>
                <a:spcPts val="0"/>
              </a:spcAft>
              <a:buClrTx/>
              <a:buSzTx/>
              <a:buFontTx/>
              <a:buNone/>
              <a:tabLst/>
              <a:defRPr/>
            </a:pPr>
            <a:r>
              <a:rPr lang="es-419" sz="2400" b="0" i="0" kern="1200" noProof="0" dirty="0">
                <a:solidFill>
                  <a:schemeClr val="tx1"/>
                </a:solidFill>
                <a:effectLst/>
                <a:latin typeface="+mn-lt"/>
                <a:ea typeface="+mn-ea"/>
                <a:cs typeface="+mn-cs"/>
              </a:rPr>
              <a:t>Existen otras erupciones causadas por el litio como la dermatitis atópica. Mi referencia para estos datos sobre las erupciones es la Enciclopedia de Litio de Jefferson.</a:t>
            </a:r>
          </a:p>
        </p:txBody>
      </p:sp>
      <p:sp>
        <p:nvSpPr>
          <p:cNvPr id="4" name="Marcador de número de diapositiva 3"/>
          <p:cNvSpPr>
            <a:spLocks noGrp="1"/>
          </p:cNvSpPr>
          <p:nvPr>
            <p:ph type="sldNum" sz="quarter" idx="10"/>
          </p:nvPr>
        </p:nvSpPr>
        <p:spPr/>
        <p:txBody>
          <a:bodyPr/>
          <a:lstStyle/>
          <a:p>
            <a:fld id="{94E44362-1BF4-4034-B4E0-3CE299A713A7}" type="slidenum">
              <a:rPr lang="es-AR" smtClean="0"/>
              <a:t>6</a:t>
            </a:fld>
            <a:endParaRPr lang="es-AR" dirty="0"/>
          </a:p>
        </p:txBody>
      </p:sp>
    </p:spTree>
    <p:extLst>
      <p:ext uri="{BB962C8B-B14F-4D97-AF65-F5344CB8AC3E}">
        <p14:creationId xmlns:p14="http://schemas.microsoft.com/office/powerpoint/2010/main" val="22043884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1828355" rtl="0" eaLnBrk="1" fontAlgn="auto" latinLnBrk="0" hangingPunct="1">
              <a:lnSpc>
                <a:spcPct val="100000"/>
              </a:lnSpc>
              <a:spcBef>
                <a:spcPts val="0"/>
              </a:spcBef>
              <a:spcAft>
                <a:spcPts val="0"/>
              </a:spcAft>
              <a:buClrTx/>
              <a:buSzTx/>
              <a:buFontTx/>
              <a:buNone/>
              <a:tabLst/>
              <a:defRPr/>
            </a:pPr>
            <a:r>
              <a:rPr lang="es-ES" sz="2400" b="0" i="0" u="none" strike="noStrike" kern="1200" dirty="0">
                <a:solidFill>
                  <a:srgbClr val="000000"/>
                </a:solidFill>
                <a:highlight>
                  <a:srgbClr val="000000">
                    <a:alpha val="0"/>
                  </a:srgbClr>
                </a:highlight>
                <a:latin typeface="+mn-lt"/>
                <a:ea typeface="+mn-ea"/>
                <a:cs typeface="+mn-cs"/>
              </a:rPr>
              <a:t>Este es el resumen sobre los problemas dermatológicos. La pérdida de cabello puede ocurrir en el 10 % de los pacientes que toman litio, aunque con el valproato es de hasta 12 %. Puede ser útil disminuir las dosis que dan niveles de litio superiores a 0,75 mEq/L y tratar la disfunción tiroidea. Pueden agregar zinc y selenio mediante algún suplemento multivitamínico. Esto no tiene evidencia, son solo especulaciones con base en los posibles mecanismos.</a:t>
            </a:r>
          </a:p>
        </p:txBody>
      </p:sp>
      <p:sp>
        <p:nvSpPr>
          <p:cNvPr id="4" name="Marcador de número de diapositiva 3"/>
          <p:cNvSpPr>
            <a:spLocks noGrp="1"/>
          </p:cNvSpPr>
          <p:nvPr>
            <p:ph type="sldNum" sz="quarter" idx="10"/>
          </p:nvPr>
        </p:nvSpPr>
        <p:spPr/>
        <p:txBody>
          <a:bodyPr/>
          <a:lstStyle/>
          <a:p>
            <a:fld id="{94E44362-1BF4-4034-B4E0-3CE299A713A7}" type="slidenum">
              <a:rPr lang="es-AR" smtClean="0"/>
              <a:t>7</a:t>
            </a:fld>
            <a:endParaRPr lang="es-AR" dirty="0"/>
          </a:p>
        </p:txBody>
      </p:sp>
    </p:spTree>
    <p:extLst>
      <p:ext uri="{BB962C8B-B14F-4D97-AF65-F5344CB8AC3E}">
        <p14:creationId xmlns:p14="http://schemas.microsoft.com/office/powerpoint/2010/main" val="16650270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1828434" rtl="0" eaLnBrk="1" fontAlgn="auto" latinLnBrk="0" hangingPunct="1">
              <a:lnSpc>
                <a:spcPct val="100000"/>
              </a:lnSpc>
              <a:spcBef>
                <a:spcPct val="0"/>
              </a:spcBef>
              <a:spcAft>
                <a:spcPct val="0"/>
              </a:spcAft>
              <a:buClrTx/>
              <a:buSzTx/>
              <a:buFontTx/>
              <a:buNone/>
              <a:tabLst/>
              <a:defRPr/>
            </a:pPr>
            <a:r>
              <a:rPr lang="es-ES" sz="2400" b="0" i="0" u="none" strike="noStrike" kern="1200" dirty="0">
                <a:solidFill>
                  <a:srgbClr val="000000"/>
                </a:solidFill>
                <a:highlight>
                  <a:srgbClr val="000000">
                    <a:alpha val="0"/>
                  </a:srgbClr>
                </a:highlight>
                <a:latin typeface="+mn-lt"/>
                <a:ea typeface="+mn-ea"/>
                <a:cs typeface="+mn-cs"/>
              </a:rPr>
              <a:t>El segundo punto clave es sobre la psoriasis y los problemas dermatológicos. La psoriasis puede originarse o empeorar por el litio. Definitivamente deben conocer el historial médico del paciente y saber si el paciente tiene esta condición. Si es así, deben consultar con el médico tratante sobre los riesgos, el seguimiento o si es necesario algún tratamiento adicional. Tal vez sea necesario suspender el litio. Hay otras erupciones frecuentes, como la exacerbación del acné. Estos efectos secundarios pueden afectar la adherencia. Deben consultar con un dermatólogo sobre las mejores estrategias para tratar estos problemas.</a:t>
            </a:r>
            <a:endParaRPr lang="es-ES" sz="2400" b="0" i="0" u="none" strike="noStrike" kern="1200" dirty="0">
              <a:solidFill>
                <a:srgbClr val="000000"/>
              </a:solidFill>
              <a:highlight>
                <a:srgbClr val="000000">
                  <a:alpha val="0"/>
                </a:srgbClr>
              </a:highlight>
              <a:latin typeface="Calibri"/>
              <a:ea typeface="+mn-ea"/>
              <a:cs typeface="+mn-cs"/>
            </a:endParaRPr>
          </a:p>
          <a:p>
            <a:endParaRPr lang="es-AR" sz="2400" kern="1200" dirty="0">
              <a:solidFill>
                <a:schemeClr val="tx1"/>
              </a:solidFill>
              <a:effectLst/>
              <a:latin typeface="+mn-lt"/>
              <a:ea typeface="+mn-ea"/>
              <a:cs typeface="+mn-cs"/>
            </a:endParaRPr>
          </a:p>
        </p:txBody>
      </p:sp>
      <p:sp>
        <p:nvSpPr>
          <p:cNvPr id="4" name="Marcador de número de diapositiva 3"/>
          <p:cNvSpPr>
            <a:spLocks noGrp="1"/>
          </p:cNvSpPr>
          <p:nvPr>
            <p:ph type="sldNum" sz="quarter" idx="10"/>
          </p:nvPr>
        </p:nvSpPr>
        <p:spPr/>
        <p:txBody>
          <a:bodyPr/>
          <a:lstStyle/>
          <a:p>
            <a:fld id="{94E44362-1BF4-4034-B4E0-3CE299A713A7}" type="slidenum">
              <a:rPr lang="es-AR" smtClean="0"/>
              <a:t>8</a:t>
            </a:fld>
            <a:endParaRPr lang="es-AR" dirty="0"/>
          </a:p>
        </p:txBody>
      </p:sp>
    </p:spTree>
    <p:extLst>
      <p:ext uri="{BB962C8B-B14F-4D97-AF65-F5344CB8AC3E}">
        <p14:creationId xmlns:p14="http://schemas.microsoft.com/office/powerpoint/2010/main" val="29188032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94E44362-1BF4-4034-B4E0-3CE299A713A7}" type="slidenum">
              <a:rPr lang="es-AR" smtClean="0"/>
              <a:t>9</a:t>
            </a:fld>
            <a:endParaRPr lang="es-AR" dirty="0"/>
          </a:p>
        </p:txBody>
      </p:sp>
    </p:spTree>
    <p:extLst>
      <p:ext uri="{BB962C8B-B14F-4D97-AF65-F5344CB8AC3E}">
        <p14:creationId xmlns:p14="http://schemas.microsoft.com/office/powerpoint/2010/main" val="26429039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ntent + Reference">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306388" y="12596322"/>
            <a:ext cx="18413874" cy="1003300"/>
          </a:xfrm>
          <a:prstGeom prst="rect">
            <a:avLst/>
          </a:prstGeom>
        </p:spPr>
        <p:txBody>
          <a:bodyPr/>
          <a:lstStyle>
            <a:lvl1pPr>
              <a:defRPr sz="1800" baseline="0">
                <a:solidFill>
                  <a:schemeClr val="tx1">
                    <a:lumMod val="65000"/>
                    <a:lumOff val="35000"/>
                  </a:schemeClr>
                </a:solidFill>
                <a:latin typeface="Arial" panose="020B0604020202020204" pitchFamily="34" charset="0"/>
              </a:defRPr>
            </a:lvl1pPr>
          </a:lstStyle>
          <a:p>
            <a:fld id="{C764DE79-268F-4C1A-8933-263129D2AF90}" type="datetimeFigureOut">
              <a:rPr lang="en-US" smtClean="0"/>
              <a:t>8/27/2020</a:t>
            </a:fld>
            <a:endParaRPr lang="en-US" dirty="0"/>
          </a:p>
        </p:txBody>
      </p:sp>
    </p:spTree>
    <p:extLst>
      <p:ext uri="{BB962C8B-B14F-4D97-AF65-F5344CB8AC3E}">
        <p14:creationId xmlns:p14="http://schemas.microsoft.com/office/powerpoint/2010/main" val="596732280"/>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48397" y="2244726"/>
            <a:ext cx="18290381" cy="4775200"/>
          </a:xfrm>
          <a:prstGeom prst="rect">
            <a:avLst/>
          </a:prstGeom>
        </p:spPr>
        <p:txBody>
          <a:bodyPr anchor="b"/>
          <a:lstStyle>
            <a:lvl1pPr algn="ctr">
              <a:defRPr sz="12000"/>
            </a:lvl1pPr>
          </a:lstStyle>
          <a:p>
            <a:r>
              <a:rPr lang="en-US"/>
              <a:t>Click to edit Master title style</a:t>
            </a:r>
          </a:p>
        </p:txBody>
      </p:sp>
      <p:sp>
        <p:nvSpPr>
          <p:cNvPr id="3" name="Subtitle 2"/>
          <p:cNvSpPr>
            <a:spLocks noGrp="1"/>
          </p:cNvSpPr>
          <p:nvPr>
            <p:ph type="subTitle" idx="1"/>
          </p:nvPr>
        </p:nvSpPr>
        <p:spPr>
          <a:xfrm>
            <a:off x="3048397" y="7204076"/>
            <a:ext cx="18290381" cy="3311524"/>
          </a:xfrm>
          <a:prstGeom prst="rect">
            <a:avLst/>
          </a:prstGeom>
        </p:spPr>
        <p:txBody>
          <a:bodyPr/>
          <a:lstStyle>
            <a:lvl1pPr marL="0" indent="0" algn="ctr">
              <a:buNone/>
              <a:defRPr sz="4800"/>
            </a:lvl1pPr>
            <a:lvl2pPr marL="914400" indent="0" algn="ctr">
              <a:buNone/>
              <a:defRPr sz="4000"/>
            </a:lvl2pPr>
            <a:lvl3pPr marL="1828800" indent="0" algn="ctr">
              <a:buNone/>
              <a:defRPr sz="3600"/>
            </a:lvl3pPr>
            <a:lvl4pPr marL="2743200" indent="0" algn="ctr">
              <a:buNone/>
              <a:defRPr sz="3200"/>
            </a:lvl4pPr>
            <a:lvl5pPr marL="3657600" indent="0" algn="ctr">
              <a:buNone/>
              <a:defRPr sz="3200"/>
            </a:lvl5pPr>
            <a:lvl6pPr marL="4572000" indent="0" algn="ctr">
              <a:buNone/>
              <a:defRPr sz="3200"/>
            </a:lvl6pPr>
            <a:lvl7pPr marL="5486400" indent="0" algn="ctr">
              <a:buNone/>
              <a:defRPr sz="3200"/>
            </a:lvl7pPr>
            <a:lvl8pPr marL="6400800" indent="0" algn="ctr">
              <a:buNone/>
              <a:defRPr sz="3200"/>
            </a:lvl8pPr>
            <a:lvl9pPr marL="7315200" indent="0" algn="ctr">
              <a:buNone/>
              <a:defRPr sz="3200"/>
            </a:lvl9pPr>
          </a:lstStyle>
          <a:p>
            <a:r>
              <a:rPr lang="en-US"/>
              <a:t>Click to edit Master subtitle style</a:t>
            </a:r>
          </a:p>
        </p:txBody>
      </p:sp>
      <p:sp>
        <p:nvSpPr>
          <p:cNvPr id="4" name="Date Placeholder 3"/>
          <p:cNvSpPr>
            <a:spLocks noGrp="1"/>
          </p:cNvSpPr>
          <p:nvPr>
            <p:ph type="dt" sz="half" idx="10"/>
          </p:nvPr>
        </p:nvSpPr>
        <p:spPr>
          <a:xfrm>
            <a:off x="1676618" y="12712701"/>
            <a:ext cx="5487114" cy="730250"/>
          </a:xfrm>
          <a:prstGeom prst="rect">
            <a:avLst/>
          </a:prstGeom>
        </p:spPr>
        <p:txBody>
          <a:bodyPr/>
          <a:lstStyle/>
          <a:p>
            <a:fld id="{AEE4BAB8-4CA5-436B-8699-5D407781A4E8}" type="datetimeFigureOut">
              <a:rPr lang="es-AR" smtClean="0"/>
              <a:t>27/8/2020</a:t>
            </a:fld>
            <a:endParaRPr lang="es-AR" dirty="0"/>
          </a:p>
        </p:txBody>
      </p:sp>
      <p:sp>
        <p:nvSpPr>
          <p:cNvPr id="5" name="Footer Placeholder 4"/>
          <p:cNvSpPr>
            <a:spLocks noGrp="1"/>
          </p:cNvSpPr>
          <p:nvPr>
            <p:ph type="ftr" sz="quarter" idx="11"/>
          </p:nvPr>
        </p:nvSpPr>
        <p:spPr>
          <a:xfrm>
            <a:off x="8078252" y="12712701"/>
            <a:ext cx="8230672" cy="730250"/>
          </a:xfrm>
          <a:prstGeom prst="rect">
            <a:avLst/>
          </a:prstGeom>
        </p:spPr>
        <p:txBody>
          <a:bodyPr/>
          <a:lstStyle/>
          <a:p>
            <a:endParaRPr lang="es-AR" dirty="0"/>
          </a:p>
        </p:txBody>
      </p:sp>
      <p:sp>
        <p:nvSpPr>
          <p:cNvPr id="6" name="Slide Number Placeholder 5"/>
          <p:cNvSpPr>
            <a:spLocks noGrp="1"/>
          </p:cNvSpPr>
          <p:nvPr>
            <p:ph type="sldNum" sz="quarter" idx="12"/>
          </p:nvPr>
        </p:nvSpPr>
        <p:spPr>
          <a:xfrm>
            <a:off x="17223443" y="12712701"/>
            <a:ext cx="5487114" cy="730250"/>
          </a:xfrm>
          <a:prstGeom prst="rect">
            <a:avLst/>
          </a:prstGeom>
        </p:spPr>
        <p:txBody>
          <a:bodyPr/>
          <a:lstStyle/>
          <a:p>
            <a:fld id="{7B34709B-83C2-4AFD-870A-D0790B754FEC}" type="slidenum">
              <a:rPr lang="es-AR" smtClean="0"/>
              <a:t>‹Nº›</a:t>
            </a:fld>
            <a:endParaRPr lang="es-AR" dirty="0"/>
          </a:p>
        </p:txBody>
      </p:sp>
    </p:spTree>
    <p:extLst>
      <p:ext uri="{BB962C8B-B14F-4D97-AF65-F5344CB8AC3E}">
        <p14:creationId xmlns:p14="http://schemas.microsoft.com/office/powerpoint/2010/main" val="3416738824"/>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63917" y="3419477"/>
            <a:ext cx="21033938" cy="5705474"/>
          </a:xfrm>
          <a:prstGeom prst="rect">
            <a:avLst/>
          </a:prstGeom>
        </p:spPr>
        <p:txBody>
          <a:bodyPr anchor="b"/>
          <a:lstStyle>
            <a:lvl1pPr>
              <a:defRPr sz="12000"/>
            </a:lvl1pPr>
          </a:lstStyle>
          <a:p>
            <a:r>
              <a:rPr lang="en-US"/>
              <a:t>Click to edit Master title style</a:t>
            </a:r>
          </a:p>
        </p:txBody>
      </p:sp>
      <p:sp>
        <p:nvSpPr>
          <p:cNvPr id="3" name="Text Placeholder 2"/>
          <p:cNvSpPr>
            <a:spLocks noGrp="1"/>
          </p:cNvSpPr>
          <p:nvPr>
            <p:ph type="body" idx="1"/>
          </p:nvPr>
        </p:nvSpPr>
        <p:spPr>
          <a:xfrm>
            <a:off x="1663917" y="9178927"/>
            <a:ext cx="21033938" cy="3000374"/>
          </a:xfrm>
          <a:prstGeom prst="rect">
            <a:avLst/>
          </a:prstGeom>
        </p:spPr>
        <p:txBody>
          <a:bodyPr/>
          <a:lstStyle>
            <a:lvl1pPr marL="0" indent="0">
              <a:buNone/>
              <a:defRPr sz="4800">
                <a:solidFill>
                  <a:schemeClr val="tx1">
                    <a:tint val="75000"/>
                  </a:schemeClr>
                </a:solidFill>
              </a:defRPr>
            </a:lvl1pPr>
            <a:lvl2pPr marL="914400" indent="0">
              <a:buNone/>
              <a:defRPr sz="4000">
                <a:solidFill>
                  <a:schemeClr val="tx1">
                    <a:tint val="75000"/>
                  </a:schemeClr>
                </a:solidFill>
              </a:defRPr>
            </a:lvl2pPr>
            <a:lvl3pPr marL="1828800" indent="0">
              <a:buNone/>
              <a:defRPr sz="3600">
                <a:solidFill>
                  <a:schemeClr val="tx1">
                    <a:tint val="75000"/>
                  </a:schemeClr>
                </a:solidFill>
              </a:defRPr>
            </a:lvl3pPr>
            <a:lvl4pPr marL="2743200" indent="0">
              <a:buNone/>
              <a:defRPr sz="3200">
                <a:solidFill>
                  <a:schemeClr val="tx1">
                    <a:tint val="75000"/>
                  </a:schemeClr>
                </a:solidFill>
              </a:defRPr>
            </a:lvl4pPr>
            <a:lvl5pPr marL="3657600" indent="0">
              <a:buNone/>
              <a:defRPr sz="3200">
                <a:solidFill>
                  <a:schemeClr val="tx1">
                    <a:tint val="75000"/>
                  </a:schemeClr>
                </a:solidFill>
              </a:defRPr>
            </a:lvl5pPr>
            <a:lvl6pPr marL="4572000" indent="0">
              <a:buNone/>
              <a:defRPr sz="3200">
                <a:solidFill>
                  <a:schemeClr val="tx1">
                    <a:tint val="75000"/>
                  </a:schemeClr>
                </a:solidFill>
              </a:defRPr>
            </a:lvl6pPr>
            <a:lvl7pPr marL="5486400" indent="0">
              <a:buNone/>
              <a:defRPr sz="3200">
                <a:solidFill>
                  <a:schemeClr val="tx1">
                    <a:tint val="75000"/>
                  </a:schemeClr>
                </a:solidFill>
              </a:defRPr>
            </a:lvl7pPr>
            <a:lvl8pPr marL="6400800" indent="0">
              <a:buNone/>
              <a:defRPr sz="3200">
                <a:solidFill>
                  <a:schemeClr val="tx1">
                    <a:tint val="75000"/>
                  </a:schemeClr>
                </a:solidFill>
              </a:defRPr>
            </a:lvl8pPr>
            <a:lvl9pPr marL="7315200" indent="0">
              <a:buNone/>
              <a:defRPr sz="3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1676618" y="12712701"/>
            <a:ext cx="5487114" cy="730250"/>
          </a:xfrm>
          <a:prstGeom prst="rect">
            <a:avLst/>
          </a:prstGeom>
        </p:spPr>
        <p:txBody>
          <a:bodyPr/>
          <a:lstStyle/>
          <a:p>
            <a:fld id="{AEE4BAB8-4CA5-436B-8699-5D407781A4E8}" type="datetimeFigureOut">
              <a:rPr lang="es-AR" smtClean="0"/>
              <a:t>27/8/2020</a:t>
            </a:fld>
            <a:endParaRPr lang="es-AR" dirty="0"/>
          </a:p>
        </p:txBody>
      </p:sp>
      <p:sp>
        <p:nvSpPr>
          <p:cNvPr id="5" name="Footer Placeholder 4"/>
          <p:cNvSpPr>
            <a:spLocks noGrp="1"/>
          </p:cNvSpPr>
          <p:nvPr>
            <p:ph type="ftr" sz="quarter" idx="11"/>
          </p:nvPr>
        </p:nvSpPr>
        <p:spPr>
          <a:xfrm>
            <a:off x="8078252" y="12712701"/>
            <a:ext cx="8230672" cy="730250"/>
          </a:xfrm>
          <a:prstGeom prst="rect">
            <a:avLst/>
          </a:prstGeom>
        </p:spPr>
        <p:txBody>
          <a:bodyPr/>
          <a:lstStyle/>
          <a:p>
            <a:endParaRPr lang="es-AR" dirty="0"/>
          </a:p>
        </p:txBody>
      </p:sp>
      <p:sp>
        <p:nvSpPr>
          <p:cNvPr id="6" name="Slide Number Placeholder 5"/>
          <p:cNvSpPr>
            <a:spLocks noGrp="1"/>
          </p:cNvSpPr>
          <p:nvPr>
            <p:ph type="sldNum" sz="quarter" idx="12"/>
          </p:nvPr>
        </p:nvSpPr>
        <p:spPr>
          <a:xfrm>
            <a:off x="17223443" y="12712701"/>
            <a:ext cx="5487114" cy="730250"/>
          </a:xfrm>
          <a:prstGeom prst="rect">
            <a:avLst/>
          </a:prstGeom>
        </p:spPr>
        <p:txBody>
          <a:bodyPr/>
          <a:lstStyle/>
          <a:p>
            <a:fld id="{7B34709B-83C2-4AFD-870A-D0790B754FEC}" type="slidenum">
              <a:rPr lang="es-AR" smtClean="0"/>
              <a:t>‹Nº›</a:t>
            </a:fld>
            <a:endParaRPr lang="es-AR" dirty="0"/>
          </a:p>
        </p:txBody>
      </p:sp>
    </p:spTree>
    <p:extLst>
      <p:ext uri="{BB962C8B-B14F-4D97-AF65-F5344CB8AC3E}">
        <p14:creationId xmlns:p14="http://schemas.microsoft.com/office/powerpoint/2010/main" val="919597774"/>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 Blue">
    <p:spTree>
      <p:nvGrpSpPr>
        <p:cNvPr id="1" name=""/>
        <p:cNvGrpSpPr/>
        <p:nvPr/>
      </p:nvGrpSpPr>
      <p:grpSpPr>
        <a:xfrm>
          <a:off x="0" y="0"/>
          <a:ext cx="0" cy="0"/>
          <a:chOff x="0" y="0"/>
          <a:chExt cx="0" cy="0"/>
        </a:xfrm>
      </p:grpSpPr>
      <p:sp>
        <p:nvSpPr>
          <p:cNvPr id="2" name="Title 1"/>
          <p:cNvSpPr>
            <a:spLocks noGrp="1"/>
          </p:cNvSpPr>
          <p:nvPr>
            <p:ph type="title"/>
          </p:nvPr>
        </p:nvSpPr>
        <p:spPr>
          <a:xfrm>
            <a:off x="1663917" y="3419477"/>
            <a:ext cx="21033938" cy="5705474"/>
          </a:xfrm>
          <a:prstGeom prst="rect">
            <a:avLst/>
          </a:prstGeom>
        </p:spPr>
        <p:txBody>
          <a:bodyPr anchor="b"/>
          <a:lstStyle>
            <a:lvl1pPr>
              <a:defRPr sz="12000">
                <a:solidFill>
                  <a:schemeClr val="tx2"/>
                </a:solidFill>
              </a:defRPr>
            </a:lvl1pPr>
          </a:lstStyle>
          <a:p>
            <a:r>
              <a:rPr lang="en-US"/>
              <a:t>Click to edit Master title style</a:t>
            </a:r>
          </a:p>
        </p:txBody>
      </p:sp>
      <p:sp>
        <p:nvSpPr>
          <p:cNvPr id="3" name="Text Placeholder 2"/>
          <p:cNvSpPr>
            <a:spLocks noGrp="1"/>
          </p:cNvSpPr>
          <p:nvPr>
            <p:ph type="body" idx="1"/>
          </p:nvPr>
        </p:nvSpPr>
        <p:spPr>
          <a:xfrm>
            <a:off x="1663917" y="9178927"/>
            <a:ext cx="21033938" cy="3000374"/>
          </a:xfrm>
          <a:prstGeom prst="rect">
            <a:avLst/>
          </a:prstGeom>
        </p:spPr>
        <p:txBody>
          <a:bodyPr/>
          <a:lstStyle>
            <a:lvl1pPr marL="0" indent="0">
              <a:buNone/>
              <a:defRPr sz="4800">
                <a:solidFill>
                  <a:schemeClr val="tx1">
                    <a:tint val="75000"/>
                  </a:schemeClr>
                </a:solidFill>
              </a:defRPr>
            </a:lvl1pPr>
            <a:lvl2pPr marL="914400" indent="0">
              <a:buNone/>
              <a:defRPr sz="4000">
                <a:solidFill>
                  <a:schemeClr val="tx1">
                    <a:tint val="75000"/>
                  </a:schemeClr>
                </a:solidFill>
              </a:defRPr>
            </a:lvl2pPr>
            <a:lvl3pPr marL="1828800" indent="0">
              <a:buNone/>
              <a:defRPr sz="3600">
                <a:solidFill>
                  <a:schemeClr val="tx1">
                    <a:tint val="75000"/>
                  </a:schemeClr>
                </a:solidFill>
              </a:defRPr>
            </a:lvl3pPr>
            <a:lvl4pPr marL="2743200" indent="0">
              <a:buNone/>
              <a:defRPr sz="3200">
                <a:solidFill>
                  <a:schemeClr val="tx1">
                    <a:tint val="75000"/>
                  </a:schemeClr>
                </a:solidFill>
              </a:defRPr>
            </a:lvl4pPr>
            <a:lvl5pPr marL="3657600" indent="0">
              <a:buNone/>
              <a:defRPr sz="3200">
                <a:solidFill>
                  <a:schemeClr val="tx1">
                    <a:tint val="75000"/>
                  </a:schemeClr>
                </a:solidFill>
              </a:defRPr>
            </a:lvl5pPr>
            <a:lvl6pPr marL="4572000" indent="0">
              <a:buNone/>
              <a:defRPr sz="3200">
                <a:solidFill>
                  <a:schemeClr val="tx1">
                    <a:tint val="75000"/>
                  </a:schemeClr>
                </a:solidFill>
              </a:defRPr>
            </a:lvl6pPr>
            <a:lvl7pPr marL="5486400" indent="0">
              <a:buNone/>
              <a:defRPr sz="3200">
                <a:solidFill>
                  <a:schemeClr val="tx1">
                    <a:tint val="75000"/>
                  </a:schemeClr>
                </a:solidFill>
              </a:defRPr>
            </a:lvl7pPr>
            <a:lvl8pPr marL="6400800" indent="0">
              <a:buNone/>
              <a:defRPr sz="3200">
                <a:solidFill>
                  <a:schemeClr val="tx1">
                    <a:tint val="75000"/>
                  </a:schemeClr>
                </a:solidFill>
              </a:defRPr>
            </a:lvl8pPr>
            <a:lvl9pPr marL="7315200" indent="0">
              <a:buNone/>
              <a:defRPr sz="3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1676618" y="12712701"/>
            <a:ext cx="5487114" cy="730250"/>
          </a:xfrm>
          <a:prstGeom prst="rect">
            <a:avLst/>
          </a:prstGeom>
        </p:spPr>
        <p:txBody>
          <a:bodyPr/>
          <a:lstStyle/>
          <a:p>
            <a:fld id="{AEE4BAB8-4CA5-436B-8699-5D407781A4E8}" type="datetimeFigureOut">
              <a:rPr lang="es-AR" smtClean="0"/>
              <a:t>27/8/2020</a:t>
            </a:fld>
            <a:endParaRPr lang="es-AR" dirty="0"/>
          </a:p>
        </p:txBody>
      </p:sp>
      <p:sp>
        <p:nvSpPr>
          <p:cNvPr id="5" name="Footer Placeholder 4"/>
          <p:cNvSpPr>
            <a:spLocks noGrp="1"/>
          </p:cNvSpPr>
          <p:nvPr>
            <p:ph type="ftr" sz="quarter" idx="11"/>
          </p:nvPr>
        </p:nvSpPr>
        <p:spPr>
          <a:xfrm>
            <a:off x="8078252" y="12712701"/>
            <a:ext cx="8230672" cy="730250"/>
          </a:xfrm>
          <a:prstGeom prst="rect">
            <a:avLst/>
          </a:prstGeom>
        </p:spPr>
        <p:txBody>
          <a:bodyPr/>
          <a:lstStyle/>
          <a:p>
            <a:endParaRPr lang="es-AR" dirty="0"/>
          </a:p>
        </p:txBody>
      </p:sp>
      <p:sp>
        <p:nvSpPr>
          <p:cNvPr id="6" name="Slide Number Placeholder 5"/>
          <p:cNvSpPr>
            <a:spLocks noGrp="1"/>
          </p:cNvSpPr>
          <p:nvPr>
            <p:ph type="sldNum" sz="quarter" idx="12"/>
          </p:nvPr>
        </p:nvSpPr>
        <p:spPr>
          <a:xfrm>
            <a:off x="17223443" y="12712701"/>
            <a:ext cx="5487114" cy="730250"/>
          </a:xfrm>
          <a:prstGeom prst="rect">
            <a:avLst/>
          </a:prstGeom>
        </p:spPr>
        <p:txBody>
          <a:bodyPr/>
          <a:lstStyle/>
          <a:p>
            <a:fld id="{7B34709B-83C2-4AFD-870A-D0790B754FEC}" type="slidenum">
              <a:rPr lang="es-AR" smtClean="0"/>
              <a:t>‹Nº›</a:t>
            </a:fld>
            <a:endParaRPr lang="es-AR" dirty="0"/>
          </a:p>
        </p:txBody>
      </p:sp>
    </p:spTree>
    <p:extLst>
      <p:ext uri="{BB962C8B-B14F-4D97-AF65-F5344CB8AC3E}">
        <p14:creationId xmlns:p14="http://schemas.microsoft.com/office/powerpoint/2010/main" val="888255564"/>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Heading">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a:xfrm>
            <a:off x="299259" y="12652289"/>
            <a:ext cx="18598341" cy="944562"/>
          </a:xfrm>
          <a:prstGeom prst="rect">
            <a:avLst/>
          </a:prstGeom>
        </p:spPr>
        <p:txBody>
          <a:bodyPr>
            <a:noAutofit/>
          </a:bodyPr>
          <a:lstStyle>
            <a:lvl1pPr marL="0" indent="0">
              <a:spcBef>
                <a:spcPct val="0"/>
              </a:spcBef>
              <a:buNone/>
              <a:defRPr sz="1800">
                <a:solidFill>
                  <a:schemeClr val="tx1">
                    <a:lumMod val="65000"/>
                    <a:lumOff val="35000"/>
                  </a:schemeClr>
                </a:solidFill>
                <a:latin typeface="Arial" panose="020B0604020202020204" pitchFamily="34" charset="0"/>
                <a:cs typeface="Arial" panose="020B0604020202020204" pitchFamily="34" charset="0"/>
              </a:defRPr>
            </a:lvl1pPr>
            <a:lvl2pPr marL="914309" indent="0">
              <a:buNone/>
              <a:defRPr sz="1400">
                <a:latin typeface="Arial" panose="020B0604020202020204" pitchFamily="34" charset="0"/>
                <a:cs typeface="Arial" panose="020B0604020202020204" pitchFamily="34" charset="0"/>
              </a:defRPr>
            </a:lvl2pPr>
            <a:lvl3pPr marL="1828617" indent="0">
              <a:buNone/>
              <a:defRPr sz="1400">
                <a:latin typeface="Arial" panose="020B0604020202020204" pitchFamily="34" charset="0"/>
                <a:cs typeface="Arial" panose="020B0604020202020204" pitchFamily="34" charset="0"/>
              </a:defRPr>
            </a:lvl3pPr>
            <a:lvl4pPr marL="2742926" indent="0">
              <a:buNone/>
              <a:defRPr sz="1400">
                <a:latin typeface="Arial" panose="020B0604020202020204" pitchFamily="34" charset="0"/>
                <a:cs typeface="Arial" panose="020B0604020202020204" pitchFamily="34" charset="0"/>
              </a:defRPr>
            </a:lvl4pPr>
            <a:lvl5pPr marL="3657234" indent="0">
              <a:buNone/>
              <a:defRPr sz="1400">
                <a:latin typeface="Arial" panose="020B0604020202020204" pitchFamily="34" charset="0"/>
                <a:cs typeface="Arial" panose="020B0604020202020204" pitchFamily="34" charset="0"/>
              </a:defRPr>
            </a:lvl5pPr>
          </a:lstStyle>
          <a:p>
            <a:pPr lvl="0"/>
            <a:r>
              <a:rPr lang="en-US"/>
              <a:t>Edit Master text styles</a:t>
            </a:r>
          </a:p>
        </p:txBody>
      </p:sp>
      <p:sp>
        <p:nvSpPr>
          <p:cNvPr id="7" name="Marcador de SmartArt 6">
            <a:extLst>
              <a:ext uri="{FF2B5EF4-FFF2-40B4-BE49-F238E27FC236}">
                <a16:creationId xmlns:a16="http://schemas.microsoft.com/office/drawing/2014/main" id="{2F8C7274-34E9-4224-B61F-DBF3D5B89B04}"/>
              </a:ext>
            </a:extLst>
          </p:cNvPr>
          <p:cNvSpPr>
            <a:spLocks noGrp="1"/>
          </p:cNvSpPr>
          <p:nvPr>
            <p:ph type="dgm" sz="quarter" idx="11"/>
          </p:nvPr>
        </p:nvSpPr>
        <p:spPr>
          <a:xfrm>
            <a:off x="1679171" y="2643446"/>
            <a:ext cx="20632189" cy="9726209"/>
          </a:xfrm>
          <a:prstGeom prst="rect">
            <a:avLst/>
          </a:prstGeom>
        </p:spPr>
        <p:txBody>
          <a:bodyPr/>
          <a:lstStyle/>
          <a:p>
            <a:endParaRPr lang="en-US" dirty="0"/>
          </a:p>
        </p:txBody>
      </p:sp>
      <p:sp>
        <p:nvSpPr>
          <p:cNvPr id="2" name="Título 1">
            <a:extLst>
              <a:ext uri="{FF2B5EF4-FFF2-40B4-BE49-F238E27FC236}">
                <a16:creationId xmlns:a16="http://schemas.microsoft.com/office/drawing/2014/main" id="{69FE0010-EC34-4954-BC91-1B4AED43601D}"/>
              </a:ext>
            </a:extLst>
          </p:cNvPr>
          <p:cNvSpPr>
            <a:spLocks noGrp="1"/>
          </p:cNvSpPr>
          <p:nvPr>
            <p:ph type="title" hasCustomPrompt="1"/>
          </p:nvPr>
        </p:nvSpPr>
        <p:spPr>
          <a:xfrm>
            <a:off x="299259" y="399331"/>
            <a:ext cx="23757775" cy="1280158"/>
          </a:xfrm>
          <a:prstGeom prst="rect">
            <a:avLst/>
          </a:prstGeom>
        </p:spPr>
        <p:txBody>
          <a:bodyPr/>
          <a:lstStyle>
            <a:lvl1pPr algn="ctr">
              <a:defRPr>
                <a:solidFill>
                  <a:schemeClr val="tx1"/>
                </a:solidFill>
              </a:defRPr>
            </a:lvl1pPr>
          </a:lstStyle>
          <a:p>
            <a:r>
              <a:rPr lang="en-US"/>
              <a:t>Heading</a:t>
            </a:r>
            <a:endParaRPr lang="en-US" noProof="0"/>
          </a:p>
        </p:txBody>
      </p:sp>
    </p:spTree>
    <p:extLst>
      <p:ext uri="{BB962C8B-B14F-4D97-AF65-F5344CB8AC3E}">
        <p14:creationId xmlns:p14="http://schemas.microsoft.com/office/powerpoint/2010/main" val="3940074281"/>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Key Points">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a:xfrm>
            <a:off x="299259" y="12652289"/>
            <a:ext cx="18598341" cy="944562"/>
          </a:xfrm>
          <a:prstGeom prst="rect">
            <a:avLst/>
          </a:prstGeom>
        </p:spPr>
        <p:txBody>
          <a:bodyPr>
            <a:noAutofit/>
          </a:bodyPr>
          <a:lstStyle>
            <a:lvl1pPr marL="0" indent="0">
              <a:spcBef>
                <a:spcPct val="0"/>
              </a:spcBef>
              <a:buNone/>
              <a:defRPr sz="1800">
                <a:solidFill>
                  <a:schemeClr val="tx1">
                    <a:lumMod val="65000"/>
                    <a:lumOff val="35000"/>
                  </a:schemeClr>
                </a:solidFill>
                <a:latin typeface="Arial" panose="020B0604020202020204" pitchFamily="34" charset="0"/>
                <a:cs typeface="Arial" panose="020B0604020202020204" pitchFamily="34" charset="0"/>
              </a:defRPr>
            </a:lvl1pPr>
            <a:lvl2pPr marL="914309" indent="0">
              <a:buNone/>
              <a:defRPr sz="1400">
                <a:latin typeface="Arial" panose="020B0604020202020204" pitchFamily="34" charset="0"/>
                <a:cs typeface="Arial" panose="020B0604020202020204" pitchFamily="34" charset="0"/>
              </a:defRPr>
            </a:lvl2pPr>
            <a:lvl3pPr marL="1828617" indent="0">
              <a:buNone/>
              <a:defRPr sz="1400">
                <a:latin typeface="Arial" panose="020B0604020202020204" pitchFamily="34" charset="0"/>
                <a:cs typeface="Arial" panose="020B0604020202020204" pitchFamily="34" charset="0"/>
              </a:defRPr>
            </a:lvl3pPr>
            <a:lvl4pPr marL="2742926" indent="0">
              <a:buNone/>
              <a:defRPr sz="1400">
                <a:latin typeface="Arial" panose="020B0604020202020204" pitchFamily="34" charset="0"/>
                <a:cs typeface="Arial" panose="020B0604020202020204" pitchFamily="34" charset="0"/>
              </a:defRPr>
            </a:lvl4pPr>
            <a:lvl5pPr marL="3657234" indent="0">
              <a:buNone/>
              <a:defRPr sz="1400">
                <a:latin typeface="Arial" panose="020B0604020202020204" pitchFamily="34" charset="0"/>
                <a:cs typeface="Arial" panose="020B0604020202020204" pitchFamily="34" charset="0"/>
              </a:defRPr>
            </a:lvl5pPr>
          </a:lstStyle>
          <a:p>
            <a:pPr lvl="0"/>
            <a:r>
              <a:rPr lang="en-US"/>
              <a:t>Edit Master text styles</a:t>
            </a:r>
          </a:p>
        </p:txBody>
      </p:sp>
      <p:sp>
        <p:nvSpPr>
          <p:cNvPr id="2" name="Título 1">
            <a:extLst>
              <a:ext uri="{FF2B5EF4-FFF2-40B4-BE49-F238E27FC236}">
                <a16:creationId xmlns:a16="http://schemas.microsoft.com/office/drawing/2014/main" id="{69FE0010-EC34-4954-BC91-1B4AED43601D}"/>
              </a:ext>
            </a:extLst>
          </p:cNvPr>
          <p:cNvSpPr>
            <a:spLocks noGrp="1"/>
          </p:cNvSpPr>
          <p:nvPr>
            <p:ph type="title" hasCustomPrompt="1"/>
          </p:nvPr>
        </p:nvSpPr>
        <p:spPr>
          <a:xfrm>
            <a:off x="748145" y="282634"/>
            <a:ext cx="23308887" cy="1463040"/>
          </a:xfrm>
          <a:prstGeom prst="rect">
            <a:avLst/>
          </a:prstGeom>
        </p:spPr>
        <p:txBody>
          <a:bodyPr/>
          <a:lstStyle>
            <a:lvl1pPr algn="l">
              <a:defRPr/>
            </a:lvl1pPr>
          </a:lstStyle>
          <a:p>
            <a:r>
              <a:rPr lang="en-US"/>
              <a:t>Key </a:t>
            </a:r>
            <a:r>
              <a:rPr lang="en-US" noProof="0"/>
              <a:t>Points</a:t>
            </a:r>
          </a:p>
        </p:txBody>
      </p:sp>
      <p:sp>
        <p:nvSpPr>
          <p:cNvPr id="7" name="Marcador de SmartArt 6">
            <a:extLst>
              <a:ext uri="{FF2B5EF4-FFF2-40B4-BE49-F238E27FC236}">
                <a16:creationId xmlns:a16="http://schemas.microsoft.com/office/drawing/2014/main" id="{2F8C7274-34E9-4224-B61F-DBF3D5B89B04}"/>
              </a:ext>
            </a:extLst>
          </p:cNvPr>
          <p:cNvSpPr>
            <a:spLocks noGrp="1"/>
          </p:cNvSpPr>
          <p:nvPr>
            <p:ph type="dgm" sz="quarter" idx="11"/>
          </p:nvPr>
        </p:nvSpPr>
        <p:spPr>
          <a:xfrm>
            <a:off x="748145" y="2177936"/>
            <a:ext cx="23308887" cy="10091650"/>
          </a:xfrm>
          <a:prstGeom prst="rect">
            <a:avLst/>
          </a:prstGeom>
        </p:spPr>
        <p:txBody>
          <a:bodyPr/>
          <a:lstStyle/>
          <a:p>
            <a:endParaRPr lang="en-US" dirty="0"/>
          </a:p>
        </p:txBody>
      </p:sp>
    </p:spTree>
    <p:extLst>
      <p:ext uri="{BB962C8B-B14F-4D97-AF65-F5344CB8AC3E}">
        <p14:creationId xmlns:p14="http://schemas.microsoft.com/office/powerpoint/2010/main" val="1254458536"/>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6432A799-98C6-40EF-8EA1-0A002748174E}"/>
              </a:ext>
            </a:extLst>
          </p:cNvPr>
          <p:cNvSpPr>
            <a:spLocks noGrp="1"/>
          </p:cNvSpPr>
          <p:nvPr>
            <p:ph type="dt" sz="half" idx="10"/>
          </p:nvPr>
        </p:nvSpPr>
        <p:spPr/>
        <p:txBody>
          <a:bodyPr/>
          <a:lstStyle/>
          <a:p>
            <a:fld id="{C764DE79-268F-4C1A-8933-263129D2AF90}" type="datetimeFigureOut">
              <a:rPr lang="en-US" smtClean="0"/>
              <a:t>8/27/2020</a:t>
            </a:fld>
            <a:endParaRPr lang="en-US" dirty="0"/>
          </a:p>
        </p:txBody>
      </p:sp>
    </p:spTree>
    <p:extLst>
      <p:ext uri="{BB962C8B-B14F-4D97-AF65-F5344CB8AC3E}">
        <p14:creationId xmlns:p14="http://schemas.microsoft.com/office/powerpoint/2010/main" val="1821408595"/>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tretch>
            <a:fillRect/>
          </a:stretch>
        </a:blipFill>
        <a:effectLst/>
      </p:bgPr>
    </p:bg>
    <p:spTree>
      <p:nvGrpSpPr>
        <p:cNvPr id="1" name=""/>
        <p:cNvGrpSpPr/>
        <p:nvPr/>
      </p:nvGrpSpPr>
      <p:grpSpPr>
        <a:xfrm>
          <a:off x="0" y="0"/>
          <a:ext cx="0" cy="0"/>
          <a:chOff x="0" y="0"/>
          <a:chExt cx="0" cy="0"/>
        </a:xfrm>
      </p:grpSpPr>
      <p:sp>
        <p:nvSpPr>
          <p:cNvPr id="7" name="Content Placeholder 2"/>
          <p:cNvSpPr txBox="1"/>
          <p:nvPr userDrawn="1"/>
        </p:nvSpPr>
        <p:spPr>
          <a:xfrm>
            <a:off x="306388" y="365761"/>
            <a:ext cx="23900273" cy="12087918"/>
          </a:xfrm>
          <a:prstGeom prst="rect">
            <a:avLst/>
          </a:prstGeom>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None/>
            </a:pPr>
            <a:endParaRPr lang="en-US" dirty="0"/>
          </a:p>
        </p:txBody>
      </p:sp>
      <p:sp>
        <p:nvSpPr>
          <p:cNvPr id="8" name="Date Placeholder 3"/>
          <p:cNvSpPr>
            <a:spLocks noGrp="1"/>
          </p:cNvSpPr>
          <p:nvPr>
            <p:ph type="dt" sz="half" idx="2"/>
          </p:nvPr>
        </p:nvSpPr>
        <p:spPr>
          <a:xfrm>
            <a:off x="306388" y="12596322"/>
            <a:ext cx="18413874" cy="1003300"/>
          </a:xfrm>
          <a:prstGeom prst="rect">
            <a:avLst/>
          </a:prstGeom>
        </p:spPr>
        <p:txBody>
          <a:bodyPr/>
          <a:lstStyle>
            <a:lvl1pPr>
              <a:defRPr sz="1800" baseline="0">
                <a:solidFill>
                  <a:schemeClr val="tx1">
                    <a:lumMod val="65000"/>
                    <a:lumOff val="35000"/>
                  </a:schemeClr>
                </a:solidFill>
                <a:latin typeface="Arial" panose="020B0604020202020204" pitchFamily="34" charset="0"/>
              </a:defRPr>
            </a:lvl1pPr>
          </a:lstStyle>
          <a:p>
            <a:fld id="{C764DE79-268F-4C1A-8933-263129D2AF90}" type="datetimeFigureOut">
              <a:rPr lang="en-US" smtClean="0"/>
              <a:t>8/27/2020</a:t>
            </a:fld>
            <a:endParaRPr lang="en-US" dirty="0"/>
          </a:p>
        </p:txBody>
      </p:sp>
      <p:sp>
        <p:nvSpPr>
          <p:cNvPr id="2" name="Title Placeholder 1">
            <a:extLst>
              <a:ext uri="{FF2B5EF4-FFF2-40B4-BE49-F238E27FC236}">
                <a16:creationId xmlns:a16="http://schemas.microsoft.com/office/drawing/2014/main" id="{6DD1C0A7-B71C-4873-8671-ABCD0A1A0D79}"/>
              </a:ext>
            </a:extLst>
          </p:cNvPr>
          <p:cNvSpPr>
            <a:spLocks noGrp="1"/>
          </p:cNvSpPr>
          <p:nvPr>
            <p:ph type="title"/>
          </p:nvPr>
        </p:nvSpPr>
        <p:spPr>
          <a:xfrm>
            <a:off x="1676400" y="730250"/>
            <a:ext cx="21034375" cy="2651125"/>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13433107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transition/>
  <p:txStyles>
    <p:titleStyle>
      <a:lvl1pPr algn="l" defTabSz="1828800" rtl="0" eaLnBrk="1" latinLnBrk="0" hangingPunct="1">
        <a:lnSpc>
          <a:spcPct val="90000"/>
        </a:lnSpc>
        <a:spcBef>
          <a:spcPct val="0"/>
        </a:spcBef>
        <a:buNone/>
        <a:defRPr sz="8800" b="0" i="0" u="none" kern="1200">
          <a:solidFill>
            <a:schemeClr val="tx1"/>
          </a:solidFill>
          <a:latin typeface="+mj-lt"/>
          <a:ea typeface="+mj-ea"/>
          <a:cs typeface="+mj-cs"/>
        </a:defRPr>
      </a:lvl1pPr>
    </p:titleStyle>
    <p:body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notesSlide" Target="../notesSlides/notesSlide2.xml"/><Relationship Id="rId7"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tags" Target="../tags/tag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notesSlide" Target="../notesSlides/notesSlide4.xml"/><Relationship Id="rId7" Type="http://schemas.openxmlformats.org/officeDocument/2006/relationships/image" Target="../media/image13.png"/><Relationship Id="rId2" Type="http://schemas.openxmlformats.org/officeDocument/2006/relationships/slideLayout" Target="../slideLayouts/slideLayout2.xml"/><Relationship Id="rId1" Type="http://schemas.openxmlformats.org/officeDocument/2006/relationships/tags" Target="../tags/tag5.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6.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image" Target="../media/image19.png"/><Relationship Id="rId2" Type="http://schemas.openxmlformats.org/officeDocument/2006/relationships/slideLayout" Target="../slideLayouts/slideLayout2.xml"/><Relationship Id="rId1" Type="http://schemas.openxmlformats.org/officeDocument/2006/relationships/tags" Target="../tags/tag7.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6.xml"/><Relationship Id="rId1" Type="http://schemas.openxmlformats.org/officeDocument/2006/relationships/tags" Target="../tags/tag8.xml"/><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6.xml"/><Relationship Id="rId1" Type="http://schemas.openxmlformats.org/officeDocument/2006/relationships/tags" Target="../tags/tag9.xml"/><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3.xml"/><Relationship Id="rId1" Type="http://schemas.openxmlformats.org/officeDocument/2006/relationships/tags" Target="../tags/tag10.xml"/><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31DC1B5E-3CE1-B545-9269-D60AE119AC52}"/>
              </a:ext>
            </a:extLst>
          </p:cNvPr>
          <p:cNvSpPr/>
          <p:nvPr/>
        </p:nvSpPr>
        <p:spPr>
          <a:xfrm>
            <a:off x="0" y="9114503"/>
            <a:ext cx="24387175" cy="46014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AR" dirty="0"/>
          </a:p>
        </p:txBody>
      </p:sp>
      <p:sp>
        <p:nvSpPr>
          <p:cNvPr id="2" name="Título 1">
            <a:extLst>
              <a:ext uri="{FF2B5EF4-FFF2-40B4-BE49-F238E27FC236}">
                <a16:creationId xmlns:a16="http://schemas.microsoft.com/office/drawing/2014/main" id="{3E372069-0446-4CB1-90C1-6CF4DFC4BAFD}"/>
              </a:ext>
            </a:extLst>
          </p:cNvPr>
          <p:cNvSpPr txBox="1"/>
          <p:nvPr/>
        </p:nvSpPr>
        <p:spPr>
          <a:xfrm>
            <a:off x="5088396" y="5182169"/>
            <a:ext cx="14210381" cy="2575748"/>
          </a:xfrm>
          <a:prstGeom prst="rect">
            <a:avLst/>
          </a:prstGeom>
        </p:spPr>
        <p:txBody>
          <a:bodyPr anchor="b">
            <a:noAutofit/>
          </a:bodyPr>
          <a:lst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a:lstStyle>
          <a:p>
            <a:pPr algn="ctr">
              <a:lnSpc>
                <a:spcPct val="100000"/>
              </a:lnSpc>
            </a:pPr>
            <a:r>
              <a:rPr lang="es-ES" dirty="0">
                <a:solidFill>
                  <a:srgbClr val="404040"/>
                </a:solidFill>
                <a:latin typeface="GT Eesti Pro Text Medium"/>
              </a:rPr>
              <a:t>Cómo manejar los efectos secundarios dermatológicos por el litio</a:t>
            </a:r>
            <a:endParaRPr lang="en-US" dirty="0">
              <a:solidFill>
                <a:schemeClr val="tx1">
                  <a:lumMod val="75000"/>
                  <a:lumOff val="25000"/>
                </a:schemeClr>
              </a:solidFill>
              <a:latin typeface="GT Eesti Pro Text Medium" pitchFamily="2" charset="77"/>
              <a:cs typeface="Open Sans Light"/>
            </a:endParaRPr>
          </a:p>
        </p:txBody>
      </p:sp>
      <p:pic>
        <p:nvPicPr>
          <p:cNvPr id="6" name="Imagen 5" descr="Cara de un hombre con un traje de color blanco&#10;&#10;Descripción generada automáticamente">
            <a:extLst>
              <a:ext uri="{FF2B5EF4-FFF2-40B4-BE49-F238E27FC236}">
                <a16:creationId xmlns:a16="http://schemas.microsoft.com/office/drawing/2014/main" id="{355787BA-5F3F-F04D-83B0-CB3BDD7FEA6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13007" y="9666268"/>
            <a:ext cx="3076339" cy="3076339"/>
          </a:xfrm>
          <a:prstGeom prst="rect">
            <a:avLst/>
          </a:prstGeom>
        </p:spPr>
      </p:pic>
      <p:sp>
        <p:nvSpPr>
          <p:cNvPr id="7" name="Subtitle 2">
            <a:extLst>
              <a:ext uri="{FF2B5EF4-FFF2-40B4-BE49-F238E27FC236}">
                <a16:creationId xmlns:a16="http://schemas.microsoft.com/office/drawing/2014/main" id="{30BF1ECF-C8D5-7443-95AE-AC041C675056}"/>
              </a:ext>
            </a:extLst>
          </p:cNvPr>
          <p:cNvSpPr>
            <a:spLocks noGrp="1"/>
          </p:cNvSpPr>
          <p:nvPr/>
        </p:nvSpPr>
        <p:spPr>
          <a:xfrm>
            <a:off x="8231225" y="9666269"/>
            <a:ext cx="8593473" cy="987813"/>
          </a:xfrm>
          <a:prstGeom prst="rect">
            <a:avLst/>
          </a:prstGeom>
        </p:spPr>
        <p:txBody>
          <a:bodyPr vert="horz" lIns="91440" tIns="45720" rIns="91440" bIns="45720" rtlCol="0" anchor="t">
            <a:noAutofit/>
          </a:bodyPr>
          <a:lstStyle>
            <a:lvl1pPr marL="0" indent="0" algn="ctr" defTabSz="1828800" rtl="0" eaLnBrk="1" latinLnBrk="0" hangingPunct="1">
              <a:lnSpc>
                <a:spcPct val="90000"/>
              </a:lnSpc>
              <a:spcBef>
                <a:spcPts val="2000"/>
              </a:spcBef>
              <a:buFont typeface="Arial" panose="020B0604020202020204" pitchFamily="34" charset="0"/>
              <a:buNone/>
              <a:defRPr sz="4800" kern="1200">
                <a:solidFill>
                  <a:schemeClr val="tx1"/>
                </a:solidFill>
                <a:latin typeface="+mn-lt"/>
                <a:ea typeface="+mn-ea"/>
                <a:cs typeface="+mn-cs"/>
              </a:defRPr>
            </a:lvl1pPr>
            <a:lvl2pPr marL="914400" indent="0" algn="ctr" defTabSz="1828800" rtl="0" eaLnBrk="1" latinLnBrk="0" hangingPunct="1">
              <a:lnSpc>
                <a:spcPct val="90000"/>
              </a:lnSpc>
              <a:spcBef>
                <a:spcPts val="1000"/>
              </a:spcBef>
              <a:buFont typeface="Arial" panose="020B0604020202020204" pitchFamily="34" charset="0"/>
              <a:buNone/>
              <a:defRPr sz="4000" kern="1200">
                <a:solidFill>
                  <a:schemeClr val="tx1"/>
                </a:solidFill>
                <a:latin typeface="+mn-lt"/>
                <a:ea typeface="+mn-ea"/>
                <a:cs typeface="+mn-cs"/>
              </a:defRPr>
            </a:lvl2pPr>
            <a:lvl3pPr marL="1828800" indent="0" algn="ctr" defTabSz="1828800" rtl="0" eaLnBrk="1" latinLnBrk="0" hangingPunct="1">
              <a:lnSpc>
                <a:spcPct val="90000"/>
              </a:lnSpc>
              <a:spcBef>
                <a:spcPts val="1000"/>
              </a:spcBef>
              <a:buFont typeface="Arial" panose="020B0604020202020204" pitchFamily="34" charset="0"/>
              <a:buNone/>
              <a:defRPr sz="3600" kern="1200">
                <a:solidFill>
                  <a:schemeClr val="tx1"/>
                </a:solidFill>
                <a:latin typeface="+mn-lt"/>
                <a:ea typeface="+mn-ea"/>
                <a:cs typeface="+mn-cs"/>
              </a:defRPr>
            </a:lvl3pPr>
            <a:lvl4pPr marL="2743200" indent="0" algn="ctr" defTabSz="1828800" rtl="0" eaLnBrk="1" latinLnBrk="0" hangingPunct="1">
              <a:lnSpc>
                <a:spcPct val="90000"/>
              </a:lnSpc>
              <a:spcBef>
                <a:spcPts val="1000"/>
              </a:spcBef>
              <a:buFont typeface="Arial" panose="020B0604020202020204" pitchFamily="34" charset="0"/>
              <a:buNone/>
              <a:defRPr sz="3200" kern="1200">
                <a:solidFill>
                  <a:schemeClr val="tx1"/>
                </a:solidFill>
                <a:latin typeface="+mn-lt"/>
                <a:ea typeface="+mn-ea"/>
                <a:cs typeface="+mn-cs"/>
              </a:defRPr>
            </a:lvl4pPr>
            <a:lvl5pPr marL="3657600" indent="0" algn="ctr" defTabSz="1828800" rtl="0" eaLnBrk="1" latinLnBrk="0" hangingPunct="1">
              <a:lnSpc>
                <a:spcPct val="90000"/>
              </a:lnSpc>
              <a:spcBef>
                <a:spcPts val="1000"/>
              </a:spcBef>
              <a:buFont typeface="Arial" panose="020B0604020202020204" pitchFamily="34" charset="0"/>
              <a:buNone/>
              <a:defRPr sz="3200" kern="1200">
                <a:solidFill>
                  <a:schemeClr val="tx1"/>
                </a:solidFill>
                <a:latin typeface="+mn-lt"/>
                <a:ea typeface="+mn-ea"/>
                <a:cs typeface="+mn-cs"/>
              </a:defRPr>
            </a:lvl5pPr>
            <a:lvl6pPr marL="4572000" indent="0" algn="ctr" defTabSz="1828800" rtl="0" eaLnBrk="1" latinLnBrk="0" hangingPunct="1">
              <a:lnSpc>
                <a:spcPct val="90000"/>
              </a:lnSpc>
              <a:spcBef>
                <a:spcPts val="1000"/>
              </a:spcBef>
              <a:buFont typeface="Arial" panose="020B0604020202020204" pitchFamily="34" charset="0"/>
              <a:buNone/>
              <a:defRPr sz="3200" kern="1200">
                <a:solidFill>
                  <a:schemeClr val="tx1"/>
                </a:solidFill>
                <a:latin typeface="+mn-lt"/>
                <a:ea typeface="+mn-ea"/>
                <a:cs typeface="+mn-cs"/>
              </a:defRPr>
            </a:lvl6pPr>
            <a:lvl7pPr marL="5486400" indent="0" algn="ctr" defTabSz="1828800" rtl="0" eaLnBrk="1" latinLnBrk="0" hangingPunct="1">
              <a:lnSpc>
                <a:spcPct val="90000"/>
              </a:lnSpc>
              <a:spcBef>
                <a:spcPts val="1000"/>
              </a:spcBef>
              <a:buFont typeface="Arial" panose="020B0604020202020204" pitchFamily="34" charset="0"/>
              <a:buNone/>
              <a:defRPr sz="3200" kern="1200">
                <a:solidFill>
                  <a:schemeClr val="tx1"/>
                </a:solidFill>
                <a:latin typeface="+mn-lt"/>
                <a:ea typeface="+mn-ea"/>
                <a:cs typeface="+mn-cs"/>
              </a:defRPr>
            </a:lvl7pPr>
            <a:lvl8pPr marL="6400800" indent="0" algn="ctr" defTabSz="1828800" rtl="0" eaLnBrk="1" latinLnBrk="0" hangingPunct="1">
              <a:lnSpc>
                <a:spcPct val="90000"/>
              </a:lnSpc>
              <a:spcBef>
                <a:spcPts val="1000"/>
              </a:spcBef>
              <a:buFont typeface="Arial" panose="020B0604020202020204" pitchFamily="34" charset="0"/>
              <a:buNone/>
              <a:defRPr sz="3200" kern="1200">
                <a:solidFill>
                  <a:schemeClr val="tx1"/>
                </a:solidFill>
                <a:latin typeface="+mn-lt"/>
                <a:ea typeface="+mn-ea"/>
                <a:cs typeface="+mn-cs"/>
              </a:defRPr>
            </a:lvl8pPr>
            <a:lvl9pPr marL="7315200" indent="0" algn="ctr" defTabSz="1828800" rtl="0" eaLnBrk="1" latinLnBrk="0" hangingPunct="1">
              <a:lnSpc>
                <a:spcPct val="90000"/>
              </a:lnSpc>
              <a:spcBef>
                <a:spcPts val="1000"/>
              </a:spcBef>
              <a:buFont typeface="Arial" panose="020B0604020202020204" pitchFamily="34" charset="0"/>
              <a:buNone/>
              <a:defRPr sz="3200" kern="1200">
                <a:solidFill>
                  <a:schemeClr val="tx1"/>
                </a:solidFill>
                <a:latin typeface="+mn-lt"/>
                <a:ea typeface="+mn-ea"/>
                <a:cs typeface="+mn-cs"/>
              </a:defRPr>
            </a:lvl9pPr>
          </a:lstStyle>
          <a:p>
            <a:pPr algn="l" rtl="0"/>
            <a:r>
              <a:rPr lang="es-ES" sz="6300" b="0" i="0" u="none" strike="noStrike" dirty="0">
                <a:solidFill>
                  <a:srgbClr val="404040"/>
                </a:solidFill>
                <a:highlight>
                  <a:srgbClr val="000000">
                    <a:alpha val="0"/>
                  </a:srgbClr>
                </a:highlight>
                <a:latin typeface="GT Eesti Pro Text Medium"/>
                <a:ea typeface="Open Sans"/>
                <a:cs typeface="Open Sans"/>
              </a:rPr>
              <a:t>David N. Osser, M.D.</a:t>
            </a:r>
            <a:endParaRPr lang="en-GB" sz="6300" dirty="0">
              <a:solidFill>
                <a:schemeClr val="tx1">
                  <a:lumMod val="75000"/>
                  <a:lumOff val="25000"/>
                </a:schemeClr>
              </a:solidFill>
            </a:endParaRPr>
          </a:p>
        </p:txBody>
      </p:sp>
      <p:sp>
        <p:nvSpPr>
          <p:cNvPr id="4" name="Subtitle 2">
            <a:extLst>
              <a:ext uri="{FF2B5EF4-FFF2-40B4-BE49-F238E27FC236}">
                <a16:creationId xmlns:a16="http://schemas.microsoft.com/office/drawing/2014/main" id="{3FD88EBE-B430-43A1-A0D8-813D74463AB3}"/>
              </a:ext>
            </a:extLst>
          </p:cNvPr>
          <p:cNvSpPr>
            <a:spLocks noGrp="1"/>
          </p:cNvSpPr>
          <p:nvPr/>
        </p:nvSpPr>
        <p:spPr>
          <a:xfrm>
            <a:off x="8231225" y="10791507"/>
            <a:ext cx="12944354" cy="2275567"/>
          </a:xfrm>
          <a:prstGeom prst="rect">
            <a:avLst/>
          </a:prstGeom>
        </p:spPr>
        <p:txBody>
          <a:bodyPr vert="horz" lIns="91440" tIns="45720" rIns="91440" bIns="45720" rtlCol="0" anchor="t">
            <a:noAutofit/>
          </a:bodyPr>
          <a:lstStyle>
            <a:lvl1pPr marL="0" indent="0" algn="ctr" defTabSz="1828800" rtl="0" eaLnBrk="1" latinLnBrk="0" hangingPunct="1">
              <a:lnSpc>
                <a:spcPct val="90000"/>
              </a:lnSpc>
              <a:spcBef>
                <a:spcPts val="2000"/>
              </a:spcBef>
              <a:buFont typeface="Arial" panose="020B0604020202020204" pitchFamily="34" charset="0"/>
              <a:buNone/>
              <a:defRPr sz="4800" kern="1200">
                <a:solidFill>
                  <a:schemeClr val="tx1"/>
                </a:solidFill>
                <a:latin typeface="+mn-lt"/>
                <a:ea typeface="+mn-ea"/>
                <a:cs typeface="+mn-cs"/>
              </a:defRPr>
            </a:lvl1pPr>
            <a:lvl2pPr marL="914400" indent="0" algn="ctr" defTabSz="1828800" rtl="0" eaLnBrk="1" latinLnBrk="0" hangingPunct="1">
              <a:lnSpc>
                <a:spcPct val="90000"/>
              </a:lnSpc>
              <a:spcBef>
                <a:spcPts val="1000"/>
              </a:spcBef>
              <a:buFont typeface="Arial" panose="020B0604020202020204" pitchFamily="34" charset="0"/>
              <a:buNone/>
              <a:defRPr sz="4000" kern="1200">
                <a:solidFill>
                  <a:schemeClr val="tx1"/>
                </a:solidFill>
                <a:latin typeface="+mn-lt"/>
                <a:ea typeface="+mn-ea"/>
                <a:cs typeface="+mn-cs"/>
              </a:defRPr>
            </a:lvl2pPr>
            <a:lvl3pPr marL="1828800" indent="0" algn="ctr" defTabSz="1828800" rtl="0" eaLnBrk="1" latinLnBrk="0" hangingPunct="1">
              <a:lnSpc>
                <a:spcPct val="90000"/>
              </a:lnSpc>
              <a:spcBef>
                <a:spcPts val="1000"/>
              </a:spcBef>
              <a:buFont typeface="Arial" panose="020B0604020202020204" pitchFamily="34" charset="0"/>
              <a:buNone/>
              <a:defRPr sz="3600" kern="1200">
                <a:solidFill>
                  <a:schemeClr val="tx1"/>
                </a:solidFill>
                <a:latin typeface="+mn-lt"/>
                <a:ea typeface="+mn-ea"/>
                <a:cs typeface="+mn-cs"/>
              </a:defRPr>
            </a:lvl3pPr>
            <a:lvl4pPr marL="2743200" indent="0" algn="ctr" defTabSz="1828800" rtl="0" eaLnBrk="1" latinLnBrk="0" hangingPunct="1">
              <a:lnSpc>
                <a:spcPct val="90000"/>
              </a:lnSpc>
              <a:spcBef>
                <a:spcPts val="1000"/>
              </a:spcBef>
              <a:buFont typeface="Arial" panose="020B0604020202020204" pitchFamily="34" charset="0"/>
              <a:buNone/>
              <a:defRPr sz="3200" kern="1200">
                <a:solidFill>
                  <a:schemeClr val="tx1"/>
                </a:solidFill>
                <a:latin typeface="+mn-lt"/>
                <a:ea typeface="+mn-ea"/>
                <a:cs typeface="+mn-cs"/>
              </a:defRPr>
            </a:lvl4pPr>
            <a:lvl5pPr marL="3657600" indent="0" algn="ctr" defTabSz="1828800" rtl="0" eaLnBrk="1" latinLnBrk="0" hangingPunct="1">
              <a:lnSpc>
                <a:spcPct val="90000"/>
              </a:lnSpc>
              <a:spcBef>
                <a:spcPts val="1000"/>
              </a:spcBef>
              <a:buFont typeface="Arial" panose="020B0604020202020204" pitchFamily="34" charset="0"/>
              <a:buNone/>
              <a:defRPr sz="3200" kern="1200">
                <a:solidFill>
                  <a:schemeClr val="tx1"/>
                </a:solidFill>
                <a:latin typeface="+mn-lt"/>
                <a:ea typeface="+mn-ea"/>
                <a:cs typeface="+mn-cs"/>
              </a:defRPr>
            </a:lvl5pPr>
            <a:lvl6pPr marL="4572000" indent="0" algn="ctr" defTabSz="1828800" rtl="0" eaLnBrk="1" latinLnBrk="0" hangingPunct="1">
              <a:lnSpc>
                <a:spcPct val="90000"/>
              </a:lnSpc>
              <a:spcBef>
                <a:spcPts val="1000"/>
              </a:spcBef>
              <a:buFont typeface="Arial" panose="020B0604020202020204" pitchFamily="34" charset="0"/>
              <a:buNone/>
              <a:defRPr sz="3200" kern="1200">
                <a:solidFill>
                  <a:schemeClr val="tx1"/>
                </a:solidFill>
                <a:latin typeface="+mn-lt"/>
                <a:ea typeface="+mn-ea"/>
                <a:cs typeface="+mn-cs"/>
              </a:defRPr>
            </a:lvl6pPr>
            <a:lvl7pPr marL="5486400" indent="0" algn="ctr" defTabSz="1828800" rtl="0" eaLnBrk="1" latinLnBrk="0" hangingPunct="1">
              <a:lnSpc>
                <a:spcPct val="90000"/>
              </a:lnSpc>
              <a:spcBef>
                <a:spcPts val="1000"/>
              </a:spcBef>
              <a:buFont typeface="Arial" panose="020B0604020202020204" pitchFamily="34" charset="0"/>
              <a:buNone/>
              <a:defRPr sz="3200" kern="1200">
                <a:solidFill>
                  <a:schemeClr val="tx1"/>
                </a:solidFill>
                <a:latin typeface="+mn-lt"/>
                <a:ea typeface="+mn-ea"/>
                <a:cs typeface="+mn-cs"/>
              </a:defRPr>
            </a:lvl7pPr>
            <a:lvl8pPr marL="6400800" indent="0" algn="ctr" defTabSz="1828800" rtl="0" eaLnBrk="1" latinLnBrk="0" hangingPunct="1">
              <a:lnSpc>
                <a:spcPct val="90000"/>
              </a:lnSpc>
              <a:spcBef>
                <a:spcPts val="1000"/>
              </a:spcBef>
              <a:buFont typeface="Arial" panose="020B0604020202020204" pitchFamily="34" charset="0"/>
              <a:buNone/>
              <a:defRPr sz="3200" kern="1200">
                <a:solidFill>
                  <a:schemeClr val="tx1"/>
                </a:solidFill>
                <a:latin typeface="+mn-lt"/>
                <a:ea typeface="+mn-ea"/>
                <a:cs typeface="+mn-cs"/>
              </a:defRPr>
            </a:lvl8pPr>
            <a:lvl9pPr marL="7315200" indent="0" algn="ctr" defTabSz="1828800" rtl="0" eaLnBrk="1" latinLnBrk="0" hangingPunct="1">
              <a:lnSpc>
                <a:spcPct val="90000"/>
              </a:lnSpc>
              <a:spcBef>
                <a:spcPts val="1000"/>
              </a:spcBef>
              <a:buFont typeface="Arial" panose="020B0604020202020204" pitchFamily="34" charset="0"/>
              <a:buNone/>
              <a:defRPr sz="3200" kern="1200">
                <a:solidFill>
                  <a:schemeClr val="tx1"/>
                </a:solidFill>
                <a:latin typeface="+mn-lt"/>
                <a:ea typeface="+mn-ea"/>
                <a:cs typeface="+mn-cs"/>
              </a:defRPr>
            </a:lvl9pPr>
          </a:lstStyle>
          <a:p>
            <a:pPr algn="l">
              <a:lnSpc>
                <a:spcPct val="100000"/>
              </a:lnSpc>
              <a:spcBef>
                <a:spcPts val="0"/>
              </a:spcBef>
            </a:pPr>
            <a:r>
              <a:rPr lang="es-419" sz="36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Bipolar Telemedicine Consultation Service,</a:t>
            </a:r>
          </a:p>
          <a:p>
            <a:pPr algn="l">
              <a:lnSpc>
                <a:spcPct val="100000"/>
              </a:lnSpc>
              <a:spcBef>
                <a:spcPts val="0"/>
              </a:spcBef>
            </a:pPr>
            <a:r>
              <a:rPr lang="es-419" sz="36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National Telemental Health Center en VA New England;</a:t>
            </a:r>
          </a:p>
          <a:p>
            <a:pPr algn="l">
              <a:lnSpc>
                <a:spcPct val="100000"/>
              </a:lnSpc>
              <a:spcBef>
                <a:spcPts val="0"/>
              </a:spcBef>
            </a:pPr>
            <a:r>
              <a:rPr lang="es-419" sz="36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Profesor asociado de Psiquiatría,</a:t>
            </a:r>
          </a:p>
          <a:p>
            <a:pPr algn="l">
              <a:lnSpc>
                <a:spcPct val="100000"/>
              </a:lnSpc>
              <a:spcBef>
                <a:spcPts val="0"/>
              </a:spcBef>
            </a:pPr>
            <a:r>
              <a:rPr lang="es-419" sz="36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Harvard Medical School</a:t>
            </a:r>
          </a:p>
        </p:txBody>
      </p:sp>
    </p:spTree>
    <p:custDataLst>
      <p:tags r:id="rId1"/>
    </p:custDataLst>
    <p:extLst>
      <p:ext uri="{BB962C8B-B14F-4D97-AF65-F5344CB8AC3E}">
        <p14:creationId xmlns:p14="http://schemas.microsoft.com/office/powerpoint/2010/main" val="3118637623"/>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4" name="Título 4">
            <a:extLst>
              <a:ext uri="{FF2B5EF4-FFF2-40B4-BE49-F238E27FC236}">
                <a16:creationId xmlns:a16="http://schemas.microsoft.com/office/drawing/2014/main" id="{89BC7230-337A-8B4A-8FD2-AC67F9BE7E40}"/>
              </a:ext>
            </a:extLst>
          </p:cNvPr>
          <p:cNvSpPr txBox="1"/>
          <p:nvPr/>
        </p:nvSpPr>
        <p:spPr>
          <a:xfrm>
            <a:off x="0" y="477222"/>
            <a:ext cx="24387175" cy="1463040"/>
          </a:xfrm>
          <a:prstGeom prst="rect">
            <a:avLst/>
          </a:prstGeom>
        </p:spPr>
        <p:txBody>
          <a:bodyPr vert="horz" lIns="91440" tIns="45720" rIns="91440" bIns="45720" rtlCol="0" anchor="b">
            <a:noAutofit/>
          </a:bodyPr>
          <a:lstStyle>
            <a:lvl1pPr algn="ctr" defTabSz="1828800" rtl="0" eaLnBrk="1" latinLnBrk="0" hangingPunct="1">
              <a:lnSpc>
                <a:spcPct val="90000"/>
              </a:lnSpc>
              <a:spcBef>
                <a:spcPct val="0"/>
              </a:spcBef>
              <a:buNone/>
              <a:defRPr sz="12000" b="0" i="0" u="none" kern="1200">
                <a:solidFill>
                  <a:schemeClr val="tx1"/>
                </a:solidFill>
                <a:latin typeface="+mj-lt"/>
                <a:ea typeface="+mj-ea"/>
                <a:cs typeface="+mj-cs"/>
              </a:defRPr>
            </a:lvl1pPr>
          </a:lstStyle>
          <a:p>
            <a:pPr rtl="0"/>
            <a:r>
              <a:rPr lang="es-ES" sz="8000" b="0" i="0" u="none" strike="noStrike" dirty="0">
                <a:solidFill>
                  <a:srgbClr val="FFFFFF"/>
                </a:solidFill>
                <a:highlight>
                  <a:srgbClr val="000000">
                    <a:alpha val="0"/>
                  </a:srgbClr>
                </a:highlight>
                <a:latin typeface="GT Eesti Pro Text Medium"/>
              </a:rPr>
              <a:t>Pérdida de cabello</a:t>
            </a:r>
          </a:p>
        </p:txBody>
      </p:sp>
      <p:sp>
        <p:nvSpPr>
          <p:cNvPr id="2" name="Elipse 1">
            <a:extLst>
              <a:ext uri="{FF2B5EF4-FFF2-40B4-BE49-F238E27FC236}">
                <a16:creationId xmlns:a16="http://schemas.microsoft.com/office/drawing/2014/main" id="{1C09C463-70FD-CA4C-8A0A-E6C592795713}"/>
              </a:ext>
            </a:extLst>
          </p:cNvPr>
          <p:cNvSpPr/>
          <p:nvPr/>
        </p:nvSpPr>
        <p:spPr>
          <a:xfrm>
            <a:off x="1807232" y="2874155"/>
            <a:ext cx="3383280" cy="33832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AR" dirty="0"/>
          </a:p>
        </p:txBody>
      </p:sp>
      <p:sp>
        <p:nvSpPr>
          <p:cNvPr id="13" name="Elipse 12">
            <a:extLst>
              <a:ext uri="{FF2B5EF4-FFF2-40B4-BE49-F238E27FC236}">
                <a16:creationId xmlns:a16="http://schemas.microsoft.com/office/drawing/2014/main" id="{93DE3DCB-9548-9941-AA1B-9A49F2530D30}"/>
              </a:ext>
            </a:extLst>
          </p:cNvPr>
          <p:cNvSpPr/>
          <p:nvPr/>
        </p:nvSpPr>
        <p:spPr>
          <a:xfrm>
            <a:off x="1807232" y="6979920"/>
            <a:ext cx="3383280" cy="33832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AR" dirty="0"/>
          </a:p>
        </p:txBody>
      </p:sp>
      <p:sp>
        <p:nvSpPr>
          <p:cNvPr id="5" name="Marcador de texto 4">
            <a:extLst>
              <a:ext uri="{FF2B5EF4-FFF2-40B4-BE49-F238E27FC236}">
                <a16:creationId xmlns:a16="http://schemas.microsoft.com/office/drawing/2014/main" id="{2B4D1C77-AC0D-AE45-BA25-1C4A8EE96F1A}"/>
              </a:ext>
            </a:extLst>
          </p:cNvPr>
          <p:cNvSpPr txBox="1"/>
          <p:nvPr/>
        </p:nvSpPr>
        <p:spPr>
          <a:xfrm>
            <a:off x="5766301" y="3765695"/>
            <a:ext cx="6021668" cy="1600200"/>
          </a:xfrm>
          <a:prstGeom prst="rect">
            <a:avLst/>
          </a:prstGeom>
        </p:spPr>
        <p:txBody>
          <a:bodyPr>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rtl="0"/>
            <a:r>
              <a:rPr lang="es-ES" sz="4200" b="0" i="0" u="none" strike="noStrike" dirty="0">
                <a:solidFill>
                  <a:srgbClr val="FFFFFF"/>
                </a:solidFill>
                <a:highlight>
                  <a:srgbClr val="000000">
                    <a:alpha val="0"/>
                  </a:srgbClr>
                </a:highlight>
                <a:latin typeface="Open Sans"/>
                <a:ea typeface="Open Sans"/>
                <a:cs typeface="Open Sans"/>
              </a:rPr>
              <a:t>Afecta hasta </a:t>
            </a:r>
            <a:r>
              <a:rPr lang="es-ES" sz="4200" dirty="0">
                <a:solidFill>
                  <a:srgbClr val="FFFFFF"/>
                </a:solidFill>
                <a:highlight>
                  <a:srgbClr val="000000">
                    <a:alpha val="0"/>
                  </a:srgbClr>
                </a:highlight>
                <a:latin typeface="Open Sans"/>
                <a:ea typeface="Open Sans"/>
                <a:cs typeface="Open Sans"/>
              </a:rPr>
              <a:t>al </a:t>
            </a:r>
            <a:r>
              <a:rPr lang="es-ES" sz="4200" b="0" i="0" u="none" strike="noStrike" dirty="0">
                <a:solidFill>
                  <a:srgbClr val="FFFFFF"/>
                </a:solidFill>
                <a:highlight>
                  <a:srgbClr val="000000">
                    <a:alpha val="0"/>
                  </a:srgbClr>
                </a:highlight>
                <a:latin typeface="Open Sans"/>
                <a:ea typeface="Open Sans"/>
                <a:cs typeface="Open Sans"/>
              </a:rPr>
              <a:t>10 % de los pacientes</a:t>
            </a:r>
          </a:p>
        </p:txBody>
      </p:sp>
      <p:sp>
        <p:nvSpPr>
          <p:cNvPr id="7" name="Marcador de texto 6">
            <a:extLst>
              <a:ext uri="{FF2B5EF4-FFF2-40B4-BE49-F238E27FC236}">
                <a16:creationId xmlns:a16="http://schemas.microsoft.com/office/drawing/2014/main" id="{E43C8ADE-7DF1-194F-979F-680D7D0075B1}"/>
              </a:ext>
            </a:extLst>
          </p:cNvPr>
          <p:cNvSpPr txBox="1"/>
          <p:nvPr/>
        </p:nvSpPr>
        <p:spPr>
          <a:xfrm>
            <a:off x="17175699" y="3765695"/>
            <a:ext cx="4811388" cy="800100"/>
          </a:xfrm>
          <a:prstGeom prst="rect">
            <a:avLst/>
          </a:prstGeom>
        </p:spPr>
        <p:txBody>
          <a:bodyPr>
            <a:noAutofit/>
          </a:bodyPr>
          <a:lst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rtl="0">
              <a:lnSpc>
                <a:spcPct val="100000"/>
              </a:lnSpc>
              <a:buNone/>
            </a:pPr>
            <a:r>
              <a:rPr lang="es-ES" sz="4200" b="0" i="0" u="none" strike="noStrike" dirty="0">
                <a:solidFill>
                  <a:srgbClr val="FFFFFF"/>
                </a:solidFill>
                <a:highlight>
                  <a:srgbClr val="000000">
                    <a:alpha val="0"/>
                  </a:srgbClr>
                </a:highlight>
                <a:latin typeface="Open Sans"/>
                <a:ea typeface="Open Sans"/>
                <a:cs typeface="Open Sans"/>
              </a:rPr>
              <a:t>Más frecuente en mujeres</a:t>
            </a:r>
          </a:p>
        </p:txBody>
      </p:sp>
      <p:sp>
        <p:nvSpPr>
          <p:cNvPr id="9" name="Marcador de texto 8">
            <a:extLst>
              <a:ext uri="{FF2B5EF4-FFF2-40B4-BE49-F238E27FC236}">
                <a16:creationId xmlns:a16="http://schemas.microsoft.com/office/drawing/2014/main" id="{25A43353-8F2D-4F4A-8657-DBFAFA8A3C9D}"/>
              </a:ext>
            </a:extLst>
          </p:cNvPr>
          <p:cNvSpPr txBox="1"/>
          <p:nvPr/>
        </p:nvSpPr>
        <p:spPr>
          <a:xfrm>
            <a:off x="5766301" y="7940040"/>
            <a:ext cx="6118695" cy="1463040"/>
          </a:xfrm>
          <a:prstGeom prst="rect">
            <a:avLst/>
          </a:prstGeom>
        </p:spPr>
        <p:txBody>
          <a:bodyPr>
            <a:noAutofit/>
          </a:bodyPr>
          <a:lst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rtl="0">
              <a:lnSpc>
                <a:spcPct val="100000"/>
              </a:lnSpc>
              <a:buNone/>
            </a:pPr>
            <a:r>
              <a:rPr lang="es-ES" sz="4200" b="0" i="0" u="none" strike="noStrike" dirty="0">
                <a:solidFill>
                  <a:srgbClr val="FFFFFF"/>
                </a:solidFill>
                <a:highlight>
                  <a:srgbClr val="000000">
                    <a:alpha val="0"/>
                  </a:srgbClr>
                </a:highlight>
                <a:latin typeface="Open Sans"/>
                <a:ea typeface="Open Sans"/>
                <a:cs typeface="Open Sans"/>
              </a:rPr>
              <a:t>Descartar alguna disfunción tiroidea</a:t>
            </a:r>
          </a:p>
        </p:txBody>
      </p:sp>
      <p:sp>
        <p:nvSpPr>
          <p:cNvPr id="11" name="Marcador de texto 10">
            <a:extLst>
              <a:ext uri="{FF2B5EF4-FFF2-40B4-BE49-F238E27FC236}">
                <a16:creationId xmlns:a16="http://schemas.microsoft.com/office/drawing/2014/main" id="{3502F210-1D5C-AB41-B2BA-90C04BBEC5FD}"/>
              </a:ext>
            </a:extLst>
          </p:cNvPr>
          <p:cNvSpPr txBox="1"/>
          <p:nvPr/>
        </p:nvSpPr>
        <p:spPr>
          <a:xfrm>
            <a:off x="17175699" y="7304228"/>
            <a:ext cx="4237884" cy="2423160"/>
          </a:xfrm>
          <a:prstGeom prst="rect">
            <a:avLst/>
          </a:prstGeom>
        </p:spPr>
        <p:txBody>
          <a:bodyPr anchor="t">
            <a:noAutofit/>
          </a:bodyPr>
          <a:lst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rtl="0">
              <a:lnSpc>
                <a:spcPct val="100000"/>
              </a:lnSpc>
              <a:spcBef>
                <a:spcPct val="0"/>
              </a:spcBef>
              <a:buNone/>
            </a:pPr>
            <a:r>
              <a:rPr lang="es-ES" sz="4200" b="0" i="0" u="none" strike="noStrike" dirty="0">
                <a:solidFill>
                  <a:srgbClr val="FFFFFF"/>
                </a:solidFill>
                <a:highlight>
                  <a:srgbClr val="000000">
                    <a:alpha val="0"/>
                  </a:srgbClr>
                </a:highlight>
                <a:latin typeface="Open Sans"/>
                <a:ea typeface="Open Sans"/>
                <a:cs typeface="Open Sans"/>
              </a:rPr>
              <a:t>Mantener niveles de TSH </a:t>
            </a:r>
          </a:p>
          <a:p>
            <a:pPr marL="0" indent="0">
              <a:lnSpc>
                <a:spcPct val="100000"/>
              </a:lnSpc>
              <a:spcBef>
                <a:spcPct val="0"/>
              </a:spcBef>
              <a:buNone/>
            </a:pPr>
            <a:r>
              <a:rPr lang="es-ES" sz="4200" b="0" i="0" u="none" strike="noStrike" dirty="0">
                <a:solidFill>
                  <a:srgbClr val="FFFFFF"/>
                </a:solidFill>
                <a:highlight>
                  <a:srgbClr val="000000">
                    <a:alpha val="0"/>
                  </a:srgbClr>
                </a:highlight>
                <a:latin typeface="Open Sans"/>
                <a:ea typeface="Open Sans"/>
                <a:cs typeface="Open Sans"/>
              </a:rPr>
              <a:t>≤ 2 </a:t>
            </a:r>
            <a:r>
              <a:rPr lang="es-ES" sz="4200" dirty="0">
                <a:solidFill>
                  <a:srgbClr val="FFFFFF"/>
                </a:solidFill>
                <a:highlight>
                  <a:srgbClr val="000000">
                    <a:alpha val="0"/>
                  </a:srgbClr>
                </a:highlight>
                <a:latin typeface="Open Sans"/>
                <a:ea typeface="Open Sans"/>
                <a:cs typeface="Open Sans"/>
              </a:rPr>
              <a:t>µUI/l; </a:t>
            </a:r>
            <a:r>
              <a:rPr lang="es-ES" sz="4200" b="0" i="0" u="none" strike="noStrike" dirty="0">
                <a:solidFill>
                  <a:srgbClr val="FFFFFF"/>
                </a:solidFill>
                <a:highlight>
                  <a:srgbClr val="000000">
                    <a:alpha val="0"/>
                  </a:srgbClr>
                </a:highlight>
                <a:latin typeface="Open Sans"/>
                <a:ea typeface="Open Sans"/>
                <a:cs typeface="Open Sans"/>
              </a:rPr>
              <a:t>tratar con tiroxina</a:t>
            </a:r>
          </a:p>
        </p:txBody>
      </p:sp>
      <p:sp>
        <p:nvSpPr>
          <p:cNvPr id="15" name="Elipse 14">
            <a:extLst>
              <a:ext uri="{FF2B5EF4-FFF2-40B4-BE49-F238E27FC236}">
                <a16:creationId xmlns:a16="http://schemas.microsoft.com/office/drawing/2014/main" id="{AD60A783-7A04-4240-BEF4-8040668714BD}"/>
              </a:ext>
            </a:extLst>
          </p:cNvPr>
          <p:cNvSpPr/>
          <p:nvPr/>
        </p:nvSpPr>
        <p:spPr>
          <a:xfrm>
            <a:off x="13205365" y="2874155"/>
            <a:ext cx="3383280" cy="33832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AR" dirty="0"/>
          </a:p>
        </p:txBody>
      </p:sp>
      <p:sp>
        <p:nvSpPr>
          <p:cNvPr id="16" name="Elipse 15">
            <a:extLst>
              <a:ext uri="{FF2B5EF4-FFF2-40B4-BE49-F238E27FC236}">
                <a16:creationId xmlns:a16="http://schemas.microsoft.com/office/drawing/2014/main" id="{307038A3-583C-624A-99D8-4521A0E5D0A1}"/>
              </a:ext>
            </a:extLst>
          </p:cNvPr>
          <p:cNvSpPr/>
          <p:nvPr/>
        </p:nvSpPr>
        <p:spPr>
          <a:xfrm>
            <a:off x="13205365" y="6979920"/>
            <a:ext cx="3383280" cy="33832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AR" dirty="0"/>
          </a:p>
        </p:txBody>
      </p:sp>
      <p:pic>
        <p:nvPicPr>
          <p:cNvPr id="18" name="Imagen 17" descr="Imagen que contiene dibujo, reloj&#10;&#10;Descripción generada automáticamente">
            <a:extLst>
              <a:ext uri="{FF2B5EF4-FFF2-40B4-BE49-F238E27FC236}">
                <a16:creationId xmlns:a16="http://schemas.microsoft.com/office/drawing/2014/main" id="{C3D6AF4D-1C85-A841-BA8D-E03E1FC4AF8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92617" y="3924404"/>
            <a:ext cx="1612511" cy="1282782"/>
          </a:xfrm>
          <a:prstGeom prst="rect">
            <a:avLst/>
          </a:prstGeom>
        </p:spPr>
      </p:pic>
      <p:pic>
        <p:nvPicPr>
          <p:cNvPr id="20" name="Imagen 19" descr="Imagen que contiene pájaro, ave&#10;&#10;Descripción generada automáticamente">
            <a:extLst>
              <a:ext uri="{FF2B5EF4-FFF2-40B4-BE49-F238E27FC236}">
                <a16:creationId xmlns:a16="http://schemas.microsoft.com/office/drawing/2014/main" id="{3653F731-B5E6-324A-9B19-CB0094191A8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95589" y="7845463"/>
            <a:ext cx="1806566" cy="1652195"/>
          </a:xfrm>
          <a:prstGeom prst="rect">
            <a:avLst/>
          </a:prstGeom>
        </p:spPr>
      </p:pic>
      <p:pic>
        <p:nvPicPr>
          <p:cNvPr id="22" name="Imagen 21" descr="Imagen que contiene pájaro, ave&#10;&#10;Descripción generada automáticamente">
            <a:extLst>
              <a:ext uri="{FF2B5EF4-FFF2-40B4-BE49-F238E27FC236}">
                <a16:creationId xmlns:a16="http://schemas.microsoft.com/office/drawing/2014/main" id="{12C676AA-8AA4-F742-AFA4-B06DE96D395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4289491" y="3664686"/>
            <a:ext cx="1215029" cy="1802218"/>
          </a:xfrm>
          <a:prstGeom prst="rect">
            <a:avLst/>
          </a:prstGeom>
        </p:spPr>
      </p:pic>
      <p:pic>
        <p:nvPicPr>
          <p:cNvPr id="24" name="Imagen 23" descr="Imagen que contiene pájaro&#10;&#10;Descripción generada automáticamente">
            <a:extLst>
              <a:ext uri="{FF2B5EF4-FFF2-40B4-BE49-F238E27FC236}">
                <a16:creationId xmlns:a16="http://schemas.microsoft.com/office/drawing/2014/main" id="{9EE99D79-6C6C-DA47-9BCC-7B73AC4848A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3984794" y="7927872"/>
            <a:ext cx="1824418" cy="909864"/>
          </a:xfrm>
          <a:prstGeom prst="rect">
            <a:avLst/>
          </a:prstGeom>
        </p:spPr>
      </p:pic>
      <p:sp>
        <p:nvSpPr>
          <p:cNvPr id="17" name="Marcador de texto 5">
            <a:extLst>
              <a:ext uri="{FF2B5EF4-FFF2-40B4-BE49-F238E27FC236}">
                <a16:creationId xmlns:a16="http://schemas.microsoft.com/office/drawing/2014/main" id="{08A3FC90-0EB9-4FDC-8844-FA06C85BEFC8}"/>
              </a:ext>
            </a:extLst>
          </p:cNvPr>
          <p:cNvSpPr txBox="1">
            <a:spLocks/>
          </p:cNvSpPr>
          <p:nvPr/>
        </p:nvSpPr>
        <p:spPr>
          <a:xfrm>
            <a:off x="299261" y="12191999"/>
            <a:ext cx="10815779" cy="1197569"/>
          </a:xfrm>
          <a:prstGeom prst="rect">
            <a:avLst/>
          </a:prstGeom>
        </p:spPr>
        <p:txBody>
          <a:bodyPr/>
          <a:lstStyle>
            <a:defPPr>
              <a:defRPr lang="en-US"/>
            </a:defPPr>
            <a:lvl1pPr marL="0" algn="l" defTabSz="457200" rtl="0" eaLnBrk="1" latinLnBrk="0" hangingPunct="1">
              <a:defRPr sz="1800" kern="1200" baseline="0">
                <a:solidFill>
                  <a:schemeClr val="tx1">
                    <a:lumMod val="65000"/>
                    <a:lumOff val="35000"/>
                  </a:schemeClr>
                </a:solidFill>
                <a:latin typeface="Arial" panose="020B060402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285750" lvl="0" indent="-285750">
              <a:buFont typeface="Tipo de letra del sistema"/>
              <a:buChar char="-"/>
              <a:defRPr/>
            </a:pPr>
            <a:r>
              <a:rPr lang="en-US" dirty="0">
                <a:solidFill>
                  <a:schemeClr val="bg1"/>
                </a:solidFill>
              </a:rPr>
              <a:t>Grootens, K. P., &amp; Hartong, E. G. (2017). A Case Report of Biotin Treatment for Valproate-Induced Hair Loss. </a:t>
            </a:r>
            <a:r>
              <a:rPr lang="en-US" i="1" dirty="0">
                <a:solidFill>
                  <a:schemeClr val="bg1"/>
                </a:solidFill>
              </a:rPr>
              <a:t>The Journal of clinical psychiatry</a:t>
            </a:r>
            <a:r>
              <a:rPr lang="en-US" dirty="0">
                <a:solidFill>
                  <a:schemeClr val="bg1"/>
                </a:solidFill>
              </a:rPr>
              <a:t>, </a:t>
            </a:r>
            <a:r>
              <a:rPr lang="en-US" i="1" dirty="0">
                <a:solidFill>
                  <a:schemeClr val="bg1"/>
                </a:solidFill>
              </a:rPr>
              <a:t>78</a:t>
            </a:r>
            <a:r>
              <a:rPr lang="en-US" dirty="0">
                <a:solidFill>
                  <a:schemeClr val="bg1"/>
                </a:solidFill>
              </a:rPr>
              <a:t>(7), e838-e838.</a:t>
            </a:r>
            <a:endParaRPr lang="en-US" b="1" dirty="0">
              <a:solidFill>
                <a:schemeClr val="bg1"/>
              </a:solidFill>
            </a:endParaRPr>
          </a:p>
          <a:p>
            <a:pPr marL="285750" indent="-285750">
              <a:buFont typeface="Tipo de letra del sistema"/>
              <a:buChar char="-"/>
            </a:pPr>
            <a:r>
              <a:rPr lang="en-US" dirty="0">
                <a:solidFill>
                  <a:schemeClr val="bg1"/>
                </a:solidFill>
              </a:rPr>
              <a:t>Carroll, J. A., Jefferson, J. W., &amp; Greist, J. H. (1987). Psychiatric uses of lithium for children and adolescents. </a:t>
            </a:r>
            <a:r>
              <a:rPr lang="en-US" i="1" dirty="0">
                <a:solidFill>
                  <a:schemeClr val="bg1"/>
                </a:solidFill>
              </a:rPr>
              <a:t>Psychiatric Services</a:t>
            </a:r>
            <a:r>
              <a:rPr lang="en-US" dirty="0">
                <a:solidFill>
                  <a:schemeClr val="bg1"/>
                </a:solidFill>
              </a:rPr>
              <a:t>, </a:t>
            </a:r>
            <a:r>
              <a:rPr lang="en-US" i="1" dirty="0">
                <a:solidFill>
                  <a:schemeClr val="bg1"/>
                </a:solidFill>
              </a:rPr>
              <a:t>38</a:t>
            </a:r>
            <a:r>
              <a:rPr lang="en-US" dirty="0">
                <a:solidFill>
                  <a:schemeClr val="bg1"/>
                </a:solidFill>
              </a:rPr>
              <a:t>(9), 927-928.</a:t>
            </a:r>
          </a:p>
          <a:p>
            <a:endParaRPr lang="en-US" dirty="0">
              <a:solidFill>
                <a:srgbClr val="FFFFFF"/>
              </a:solidFill>
              <a:cs typeface="Arial" panose="020B0604020202020204" pitchFamily="34" charset="0"/>
            </a:endParaRPr>
          </a:p>
        </p:txBody>
      </p:sp>
    </p:spTree>
    <p:custDataLst>
      <p:tags r:id="rId1"/>
    </p:custDataLst>
    <p:extLst>
      <p:ext uri="{BB962C8B-B14F-4D97-AF65-F5344CB8AC3E}">
        <p14:creationId xmlns:p14="http://schemas.microsoft.com/office/powerpoint/2010/main" val="223882171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10" presetClass="entr" presetSubtype="0" fill="hold" nodeType="with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par>
                                <p:cTn id="16" presetID="10" presetClass="entr" presetSubtype="0" fill="hold"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500"/>
                                        <p:tgtEl>
                                          <p:spTgt spid="2"/>
                                        </p:tgtEl>
                                      </p:cBhvr>
                                    </p:animEffect>
                                  </p:childTnLst>
                                </p:cTn>
                              </p:par>
                            </p:childTnLst>
                          </p:cTn>
                        </p:par>
                      </p:childTnLst>
                    </p:cTn>
                  </p:par>
                  <p:par>
                    <p:cTn id="19" fill="hold" nodeType="clickPar">
                      <p:stCondLst>
                        <p:cond delay="indefinite"/>
                      </p:stCondLst>
                      <p:childTnLst>
                        <p:par>
                          <p:cTn id="20" fill="hold" nodeType="afterGroup">
                            <p:stCondLst>
                              <p:cond delay="0"/>
                            </p:stCondLst>
                            <p:childTnLst>
                              <p:par>
                                <p:cTn id="21" presetID="10"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par>
                                <p:cTn id="24" presetID="10" presetClass="entr" presetSubtype="0" fill="hold"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fade">
                                      <p:cBhvr>
                                        <p:cTn id="26" dur="500"/>
                                        <p:tgtEl>
                                          <p:spTgt spid="22"/>
                                        </p:tgtEl>
                                      </p:cBhvr>
                                    </p:animEffect>
                                  </p:childTnLst>
                                </p:cTn>
                              </p:par>
                              <p:par>
                                <p:cTn id="27" presetID="10" presetClass="entr" presetSubtype="0" fill="hold" nodeType="with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fade">
                                      <p:cBhvr>
                                        <p:cTn id="29" dur="500"/>
                                        <p:tgtEl>
                                          <p:spTgt spid="15"/>
                                        </p:tgtEl>
                                      </p:cBhvr>
                                    </p:animEffect>
                                  </p:childTnLst>
                                </p:cTn>
                              </p:par>
                            </p:childTnLst>
                          </p:cTn>
                        </p:par>
                      </p:childTnLst>
                    </p:cTn>
                  </p:par>
                  <p:par>
                    <p:cTn id="30" fill="hold" nodeType="clickPar">
                      <p:stCondLst>
                        <p:cond delay="indefinite"/>
                      </p:stCondLst>
                      <p:childTnLst>
                        <p:par>
                          <p:cTn id="31" fill="hold" nodeType="afterGroup">
                            <p:stCondLst>
                              <p:cond delay="0"/>
                            </p:stCondLst>
                            <p:childTnLst>
                              <p:par>
                                <p:cTn id="32" presetID="10" presetClass="entr" presetSubtype="0" fill="hold" nodeType="click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fade">
                                      <p:cBhvr>
                                        <p:cTn id="34" dur="500"/>
                                        <p:tgtEl>
                                          <p:spTgt spid="9"/>
                                        </p:tgtEl>
                                      </p:cBhvr>
                                    </p:animEffect>
                                  </p:childTnLst>
                                </p:cTn>
                              </p:par>
                              <p:par>
                                <p:cTn id="35" presetID="10" presetClass="entr" presetSubtype="0" fill="hold" nodeType="with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500"/>
                                        <p:tgtEl>
                                          <p:spTgt spid="20"/>
                                        </p:tgtEl>
                                      </p:cBhvr>
                                    </p:animEffect>
                                  </p:childTnLst>
                                </p:cTn>
                              </p:par>
                              <p:par>
                                <p:cTn id="38" presetID="10" presetClass="entr" presetSubtype="0" fill="hold" nodeType="with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500"/>
                                        <p:tgtEl>
                                          <p:spTgt spid="13"/>
                                        </p:tgtEl>
                                      </p:cBhvr>
                                    </p:animEffect>
                                  </p:childTnLst>
                                </p:cTn>
                              </p:par>
                            </p:childTnLst>
                          </p:cTn>
                        </p:par>
                      </p:childTnLst>
                    </p:cTn>
                  </p:par>
                  <p:par>
                    <p:cTn id="41" fill="hold" nodeType="clickPar">
                      <p:stCondLst>
                        <p:cond delay="indefinite"/>
                      </p:stCondLst>
                      <p:childTnLst>
                        <p:par>
                          <p:cTn id="42" fill="hold" nodeType="afterGroup">
                            <p:stCondLst>
                              <p:cond delay="0"/>
                            </p:stCondLst>
                            <p:childTnLst>
                              <p:par>
                                <p:cTn id="43" presetID="10" presetClass="entr" presetSubtype="0" fill="hold" nodeType="click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fade">
                                      <p:cBhvr>
                                        <p:cTn id="45" dur="500"/>
                                        <p:tgtEl>
                                          <p:spTgt spid="11"/>
                                        </p:tgtEl>
                                      </p:cBhvr>
                                    </p:animEffect>
                                  </p:childTnLst>
                                </p:cTn>
                              </p:par>
                              <p:par>
                                <p:cTn id="46" presetID="10" presetClass="entr" presetSubtype="0" fill="hold" nodeType="withEffect">
                                  <p:stCondLst>
                                    <p:cond delay="0"/>
                                  </p:stCondLst>
                                  <p:childTnLst>
                                    <p:set>
                                      <p:cBhvr>
                                        <p:cTn id="47" dur="1" fill="hold">
                                          <p:stCondLst>
                                            <p:cond delay="0"/>
                                          </p:stCondLst>
                                        </p:cTn>
                                        <p:tgtEl>
                                          <p:spTgt spid="24"/>
                                        </p:tgtEl>
                                        <p:attrNameLst>
                                          <p:attrName>style.visibility</p:attrName>
                                        </p:attrNameLst>
                                      </p:cBhvr>
                                      <p:to>
                                        <p:strVal val="visible"/>
                                      </p:to>
                                    </p:set>
                                    <p:animEffect transition="in" filter="fade">
                                      <p:cBhvr>
                                        <p:cTn id="48" dur="500"/>
                                        <p:tgtEl>
                                          <p:spTgt spid="24"/>
                                        </p:tgtEl>
                                      </p:cBhvr>
                                    </p:animEffect>
                                  </p:childTnLst>
                                </p:cTn>
                              </p:par>
                              <p:par>
                                <p:cTn id="49" presetID="10" presetClass="entr" presetSubtype="0" fill="hold" nodeType="with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fade">
                                      <p:cBhvr>
                                        <p:cTn id="51" dur="500"/>
                                        <p:tgtEl>
                                          <p:spTgt spid="16"/>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fade">
                                      <p:cBhvr>
                                        <p:cTn id="5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1"/>
      <p:bldP spid="2" grpId="2"/>
      <p:bldP spid="13" grpId="3"/>
      <p:bldP spid="5" grpId="4"/>
      <p:bldP spid="7" grpId="5"/>
      <p:bldP spid="9" grpId="6"/>
      <p:bldP spid="11" grpId="7"/>
      <p:bldP spid="15" grpId="8"/>
      <p:bldP spid="16" grpId="9"/>
      <p:bldP spid="1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58" name="Título 4">
            <a:extLst>
              <a:ext uri="{FF2B5EF4-FFF2-40B4-BE49-F238E27FC236}">
                <a16:creationId xmlns:a16="http://schemas.microsoft.com/office/drawing/2014/main" id="{2DC933E0-6D33-CD47-9F30-2770D6528562}"/>
              </a:ext>
            </a:extLst>
          </p:cNvPr>
          <p:cNvSpPr txBox="1"/>
          <p:nvPr/>
        </p:nvSpPr>
        <p:spPr>
          <a:xfrm>
            <a:off x="0" y="477222"/>
            <a:ext cx="24387175" cy="1463040"/>
          </a:xfrm>
          <a:prstGeom prst="rect">
            <a:avLst/>
          </a:prstGeom>
        </p:spPr>
        <p:txBody>
          <a:bodyPr vert="horz" lIns="91440" tIns="45720" rIns="91440" bIns="45720" rtlCol="0" anchor="b">
            <a:noAutofit/>
          </a:bodyPr>
          <a:lstStyle>
            <a:lvl1pPr algn="ctr" defTabSz="1828800" rtl="0" eaLnBrk="1" latinLnBrk="0" hangingPunct="1">
              <a:lnSpc>
                <a:spcPct val="90000"/>
              </a:lnSpc>
              <a:spcBef>
                <a:spcPct val="0"/>
              </a:spcBef>
              <a:buNone/>
              <a:defRPr sz="12000" b="0" i="0" u="none" kern="1200">
                <a:solidFill>
                  <a:schemeClr val="tx1"/>
                </a:solidFill>
                <a:latin typeface="+mj-lt"/>
                <a:ea typeface="+mj-ea"/>
                <a:cs typeface="+mj-cs"/>
              </a:defRPr>
            </a:lvl1pPr>
          </a:lstStyle>
          <a:p>
            <a:pPr rtl="0"/>
            <a:r>
              <a:rPr lang="es-ES" sz="8000" b="0" i="0" u="none" strike="noStrike" dirty="0">
                <a:solidFill>
                  <a:srgbClr val="FFFFFF"/>
                </a:solidFill>
                <a:highlight>
                  <a:srgbClr val="000000">
                    <a:alpha val="0"/>
                  </a:srgbClr>
                </a:highlight>
                <a:latin typeface="GT Eesti Pro Text Medium"/>
              </a:rPr>
              <a:t>Mecanismo de la pérdida de cabello </a:t>
            </a:r>
          </a:p>
        </p:txBody>
      </p:sp>
      <p:sp>
        <p:nvSpPr>
          <p:cNvPr id="5" name="Rectángulo 4">
            <a:extLst>
              <a:ext uri="{FF2B5EF4-FFF2-40B4-BE49-F238E27FC236}">
                <a16:creationId xmlns:a16="http://schemas.microsoft.com/office/drawing/2014/main" id="{52501D1C-0047-194D-B76A-DA76E3E339E7}"/>
              </a:ext>
            </a:extLst>
          </p:cNvPr>
          <p:cNvSpPr/>
          <p:nvPr/>
        </p:nvSpPr>
        <p:spPr>
          <a:xfrm>
            <a:off x="1711051" y="3187400"/>
            <a:ext cx="20965068" cy="1185292"/>
          </a:xfrm>
          <a:prstGeom prst="rect">
            <a:avLst/>
          </a:prstGeom>
          <a:solidFill>
            <a:srgbClr val="4F49B7"/>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AR" dirty="0">
              <a:solidFill>
                <a:srgbClr val="007C8C"/>
              </a:solidFill>
            </a:endParaRPr>
          </a:p>
        </p:txBody>
      </p:sp>
      <p:cxnSp>
        <p:nvCxnSpPr>
          <p:cNvPr id="6" name="Conector recto 5">
            <a:extLst>
              <a:ext uri="{FF2B5EF4-FFF2-40B4-BE49-F238E27FC236}">
                <a16:creationId xmlns:a16="http://schemas.microsoft.com/office/drawing/2014/main" id="{9238CB07-1B13-314C-BC84-DEE0A1280A8B}"/>
              </a:ext>
            </a:extLst>
          </p:cNvPr>
          <p:cNvCxnSpPr/>
          <p:nvPr/>
        </p:nvCxnSpPr>
        <p:spPr>
          <a:xfrm>
            <a:off x="1711055" y="4376139"/>
            <a:ext cx="20965068"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Conector recto 6">
            <a:extLst>
              <a:ext uri="{FF2B5EF4-FFF2-40B4-BE49-F238E27FC236}">
                <a16:creationId xmlns:a16="http://schemas.microsoft.com/office/drawing/2014/main" id="{6984A4D5-8266-B44D-AD24-E352AFBC251C}"/>
              </a:ext>
            </a:extLst>
          </p:cNvPr>
          <p:cNvCxnSpPr/>
          <p:nvPr/>
        </p:nvCxnSpPr>
        <p:spPr>
          <a:xfrm>
            <a:off x="1711057" y="3189124"/>
            <a:ext cx="20965068"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Conector recto 7">
            <a:extLst>
              <a:ext uri="{FF2B5EF4-FFF2-40B4-BE49-F238E27FC236}">
                <a16:creationId xmlns:a16="http://schemas.microsoft.com/office/drawing/2014/main" id="{FD7737D8-FF8F-BC47-871B-5ECF97F38B2B}"/>
              </a:ext>
            </a:extLst>
          </p:cNvPr>
          <p:cNvCxnSpPr/>
          <p:nvPr/>
        </p:nvCxnSpPr>
        <p:spPr>
          <a:xfrm>
            <a:off x="1711057" y="9738723"/>
            <a:ext cx="20965068"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Conector recto 8">
            <a:extLst>
              <a:ext uri="{FF2B5EF4-FFF2-40B4-BE49-F238E27FC236}">
                <a16:creationId xmlns:a16="http://schemas.microsoft.com/office/drawing/2014/main" id="{0389BAF3-62D6-3E4C-828D-264D7F8F8EAD}"/>
              </a:ext>
            </a:extLst>
          </p:cNvPr>
          <p:cNvCxnSpPr/>
          <p:nvPr/>
        </p:nvCxnSpPr>
        <p:spPr>
          <a:xfrm>
            <a:off x="1711057" y="6194109"/>
            <a:ext cx="20965068"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ext Placeholder 3">
            <a:extLst>
              <a:ext uri="{FF2B5EF4-FFF2-40B4-BE49-F238E27FC236}">
                <a16:creationId xmlns:a16="http://schemas.microsoft.com/office/drawing/2014/main" id="{606B4F5B-6061-8C45-93DD-B9A90C0EC9FC}"/>
              </a:ext>
            </a:extLst>
          </p:cNvPr>
          <p:cNvSpPr txBox="1"/>
          <p:nvPr/>
        </p:nvSpPr>
        <p:spPr>
          <a:xfrm>
            <a:off x="2318221" y="3502029"/>
            <a:ext cx="3552107" cy="637623"/>
          </a:xfrm>
          <a:prstGeom prst="rect">
            <a:avLst/>
          </a:prstGeom>
        </p:spPr>
        <p:txBody>
          <a:bodyPr>
            <a:noAutofit/>
          </a:bodyPr>
          <a:lst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rtl="0">
              <a:buNone/>
            </a:pPr>
            <a:r>
              <a:rPr lang="es-ES" sz="4400" b="0" i="0" u="none" strike="noStrike" dirty="0">
                <a:solidFill>
                  <a:srgbClr val="FFFFFF"/>
                </a:solidFill>
                <a:highlight>
                  <a:srgbClr val="000000">
                    <a:alpha val="0"/>
                  </a:srgbClr>
                </a:highlight>
                <a:latin typeface="GT Eesti Pro Text Medium"/>
              </a:rPr>
              <a:t>Mecanismo</a:t>
            </a:r>
          </a:p>
        </p:txBody>
      </p:sp>
      <p:sp>
        <p:nvSpPr>
          <p:cNvPr id="11" name="Text Placeholder 3">
            <a:extLst>
              <a:ext uri="{FF2B5EF4-FFF2-40B4-BE49-F238E27FC236}">
                <a16:creationId xmlns:a16="http://schemas.microsoft.com/office/drawing/2014/main" id="{8EEF7968-3D9C-0F41-8148-3F5686B97D7B}"/>
              </a:ext>
            </a:extLst>
          </p:cNvPr>
          <p:cNvSpPr txBox="1"/>
          <p:nvPr/>
        </p:nvSpPr>
        <p:spPr>
          <a:xfrm>
            <a:off x="2318221" y="4941376"/>
            <a:ext cx="6343639" cy="687497"/>
          </a:xfrm>
          <a:prstGeom prst="rect">
            <a:avLst/>
          </a:prstGeom>
        </p:spPr>
        <p:txBody>
          <a:bodyPr>
            <a:noAutofit/>
          </a:bodyPr>
          <a:lst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rtl="0">
              <a:buNone/>
            </a:pPr>
            <a:r>
              <a:rPr lang="es-ES" sz="4400" b="0" i="0" u="none" strike="noStrike" dirty="0">
                <a:solidFill>
                  <a:srgbClr val="FFFFFF"/>
                </a:solidFill>
                <a:highlight>
                  <a:srgbClr val="000000">
                    <a:alpha val="0"/>
                  </a:srgbClr>
                </a:highlight>
                <a:latin typeface="Open Sans"/>
                <a:ea typeface="Open Sans"/>
                <a:cs typeface="Open Sans"/>
              </a:rPr>
              <a:t>Deficiencia de biotina </a:t>
            </a:r>
            <a:endParaRPr lang="en-GB" sz="4400" dirty="0">
              <a:solidFill>
                <a:schemeClr val="bg1"/>
              </a:solidFill>
              <a:latin typeface="Open Sans" pitchFamily="34" charset="0"/>
              <a:ea typeface="Open Sans" panose="020B0606030504020204" pitchFamily="34" charset="0"/>
              <a:cs typeface="Open Sans" panose="020B0606030504020204" pitchFamily="34" charset="0"/>
            </a:endParaRPr>
          </a:p>
        </p:txBody>
      </p:sp>
      <p:sp>
        <p:nvSpPr>
          <p:cNvPr id="12" name="Text Placeholder 3">
            <a:extLst>
              <a:ext uri="{FF2B5EF4-FFF2-40B4-BE49-F238E27FC236}">
                <a16:creationId xmlns:a16="http://schemas.microsoft.com/office/drawing/2014/main" id="{2887E7C5-9F36-764A-B04E-841A2E911075}"/>
              </a:ext>
            </a:extLst>
          </p:cNvPr>
          <p:cNvSpPr txBox="1"/>
          <p:nvPr/>
        </p:nvSpPr>
        <p:spPr>
          <a:xfrm>
            <a:off x="12193588" y="3502029"/>
            <a:ext cx="3132880" cy="637623"/>
          </a:xfrm>
          <a:prstGeom prst="rect">
            <a:avLst/>
          </a:prstGeom>
        </p:spPr>
        <p:txBody>
          <a:bodyPr>
            <a:noAutofit/>
          </a:bodyPr>
          <a:lst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rtl="0">
              <a:buNone/>
            </a:pPr>
            <a:r>
              <a:rPr lang="es-ES" sz="4400" b="0" i="0" u="none" strike="noStrike" dirty="0">
                <a:solidFill>
                  <a:srgbClr val="FFFFFF"/>
                </a:solidFill>
                <a:highlight>
                  <a:srgbClr val="000000">
                    <a:alpha val="0"/>
                  </a:srgbClr>
                </a:highlight>
                <a:latin typeface="GT Eesti Pro Text Medium"/>
              </a:rPr>
              <a:t>Comentario</a:t>
            </a:r>
          </a:p>
        </p:txBody>
      </p:sp>
      <p:cxnSp>
        <p:nvCxnSpPr>
          <p:cNvPr id="13" name="Conector recto 12">
            <a:extLst>
              <a:ext uri="{FF2B5EF4-FFF2-40B4-BE49-F238E27FC236}">
                <a16:creationId xmlns:a16="http://schemas.microsoft.com/office/drawing/2014/main" id="{52C663E9-DBFD-5A42-8428-7836D0AFC23C}"/>
              </a:ext>
            </a:extLst>
          </p:cNvPr>
          <p:cNvCxnSpPr/>
          <p:nvPr/>
        </p:nvCxnSpPr>
        <p:spPr>
          <a:xfrm flipH="1">
            <a:off x="11718363" y="3187400"/>
            <a:ext cx="0" cy="6551323"/>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Text Placeholder 3">
            <a:extLst>
              <a:ext uri="{FF2B5EF4-FFF2-40B4-BE49-F238E27FC236}">
                <a16:creationId xmlns:a16="http://schemas.microsoft.com/office/drawing/2014/main" id="{9436AE85-AD82-3242-B3B6-083AA89C63C6}"/>
              </a:ext>
            </a:extLst>
          </p:cNvPr>
          <p:cNvSpPr txBox="1"/>
          <p:nvPr/>
        </p:nvSpPr>
        <p:spPr>
          <a:xfrm>
            <a:off x="12193588" y="4917002"/>
            <a:ext cx="9875366" cy="762068"/>
          </a:xfrm>
          <a:prstGeom prst="rect">
            <a:avLst/>
          </a:prstGeom>
        </p:spPr>
        <p:txBody>
          <a:bodyPr>
            <a:noAutofit/>
          </a:bodyPr>
          <a:lst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rtl="0">
              <a:buNone/>
            </a:pPr>
            <a:r>
              <a:rPr lang="es-ES" sz="4400" b="0" i="0" u="none" strike="noStrike" dirty="0">
                <a:solidFill>
                  <a:srgbClr val="FFFFFF"/>
                </a:solidFill>
                <a:highlight>
                  <a:srgbClr val="000000">
                    <a:alpha val="0"/>
                  </a:srgbClr>
                </a:highlight>
                <a:latin typeface="Open Sans"/>
                <a:ea typeface="Open Sans"/>
                <a:cs typeface="Open Sans"/>
              </a:rPr>
              <a:t>Ocurre con valproato</a:t>
            </a:r>
            <a:endParaRPr lang="en-GB" sz="4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0" name="Text Placeholder 3">
            <a:extLst>
              <a:ext uri="{FF2B5EF4-FFF2-40B4-BE49-F238E27FC236}">
                <a16:creationId xmlns:a16="http://schemas.microsoft.com/office/drawing/2014/main" id="{64CBA4FE-CF20-284E-8F37-7C736CA30AF3}"/>
              </a:ext>
            </a:extLst>
          </p:cNvPr>
          <p:cNvSpPr txBox="1"/>
          <p:nvPr/>
        </p:nvSpPr>
        <p:spPr>
          <a:xfrm>
            <a:off x="2318221" y="7029220"/>
            <a:ext cx="9400137" cy="666936"/>
          </a:xfrm>
          <a:prstGeom prst="rect">
            <a:avLst/>
          </a:prstGeom>
        </p:spPr>
        <p:txBody>
          <a:bodyPr>
            <a:noAutofit/>
          </a:bodyPr>
          <a:lst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rtl="0">
              <a:buNone/>
            </a:pPr>
            <a:r>
              <a:rPr lang="es-ES" sz="4400" b="0" i="0" u="none" strike="noStrike" dirty="0">
                <a:solidFill>
                  <a:srgbClr val="FFFFFF"/>
                </a:solidFill>
                <a:highlight>
                  <a:srgbClr val="000000">
                    <a:alpha val="0"/>
                  </a:srgbClr>
                </a:highlight>
                <a:latin typeface="Open Sans"/>
                <a:ea typeface="Open Sans"/>
                <a:cs typeface="Open Sans"/>
              </a:rPr>
              <a:t>Malabsorción de zinc y selenio </a:t>
            </a:r>
            <a:endParaRPr lang="en-GB" sz="4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1" name="Text Placeholder 3">
            <a:extLst>
              <a:ext uri="{FF2B5EF4-FFF2-40B4-BE49-F238E27FC236}">
                <a16:creationId xmlns:a16="http://schemas.microsoft.com/office/drawing/2014/main" id="{AB4F1AD5-F265-E240-B182-ED884447DB36}"/>
              </a:ext>
            </a:extLst>
          </p:cNvPr>
          <p:cNvSpPr txBox="1"/>
          <p:nvPr/>
        </p:nvSpPr>
        <p:spPr>
          <a:xfrm>
            <a:off x="12193588" y="7029220"/>
            <a:ext cx="10482530" cy="685176"/>
          </a:xfrm>
          <a:prstGeom prst="rect">
            <a:avLst/>
          </a:prstGeom>
        </p:spPr>
        <p:txBody>
          <a:bodyPr>
            <a:noAutofit/>
          </a:bodyPr>
          <a:lst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rtl="0">
              <a:buNone/>
            </a:pPr>
            <a:r>
              <a:rPr lang="es-ES" sz="4400" b="0" i="0" u="none" strike="noStrike" dirty="0">
                <a:solidFill>
                  <a:srgbClr val="FFFFFF"/>
                </a:solidFill>
                <a:highlight>
                  <a:srgbClr val="000000">
                    <a:alpha val="0"/>
                  </a:srgbClr>
                </a:highlight>
                <a:latin typeface="Open Sans"/>
                <a:ea typeface="Open Sans"/>
                <a:cs typeface="Open Sans"/>
              </a:rPr>
              <a:t>Ocurre con litio y valproato </a:t>
            </a:r>
          </a:p>
        </p:txBody>
      </p:sp>
      <p:sp>
        <p:nvSpPr>
          <p:cNvPr id="24" name="Text Placeholder 3">
            <a:extLst>
              <a:ext uri="{FF2B5EF4-FFF2-40B4-BE49-F238E27FC236}">
                <a16:creationId xmlns:a16="http://schemas.microsoft.com/office/drawing/2014/main" id="{F0177482-9BE7-3442-B608-3B36E343DE36}"/>
              </a:ext>
            </a:extLst>
          </p:cNvPr>
          <p:cNvSpPr txBox="1"/>
          <p:nvPr/>
        </p:nvSpPr>
        <p:spPr>
          <a:xfrm>
            <a:off x="12193588" y="8081686"/>
            <a:ext cx="10482524" cy="935639"/>
          </a:xfrm>
          <a:prstGeom prst="rect">
            <a:avLst/>
          </a:prstGeom>
        </p:spPr>
        <p:txBody>
          <a:bodyPr>
            <a:noAutofit/>
          </a:bodyPr>
          <a:lst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rtl="0">
              <a:buNone/>
            </a:pPr>
            <a:r>
              <a:rPr lang="es-ES" sz="4400" b="0" i="0" u="none" strike="noStrike" dirty="0">
                <a:solidFill>
                  <a:srgbClr val="FFFFFF"/>
                </a:solidFill>
                <a:highlight>
                  <a:srgbClr val="000000">
                    <a:alpha val="0"/>
                  </a:srgbClr>
                </a:highlight>
                <a:latin typeface="Open Sans"/>
                <a:ea typeface="Open Sans"/>
                <a:cs typeface="Open Sans"/>
              </a:rPr>
              <a:t>Suplemento sugerido (?)</a:t>
            </a:r>
            <a:endParaRPr lang="en-GB" sz="4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7" name="Marcador de texto 5">
            <a:extLst>
              <a:ext uri="{FF2B5EF4-FFF2-40B4-BE49-F238E27FC236}">
                <a16:creationId xmlns:a16="http://schemas.microsoft.com/office/drawing/2014/main" id="{2E6403B8-AA22-4658-A0EC-20053A5EF444}"/>
              </a:ext>
            </a:extLst>
          </p:cNvPr>
          <p:cNvSpPr txBox="1">
            <a:spLocks/>
          </p:cNvSpPr>
          <p:nvPr/>
        </p:nvSpPr>
        <p:spPr>
          <a:xfrm>
            <a:off x="299260" y="12476240"/>
            <a:ext cx="10084604" cy="635325"/>
          </a:xfrm>
          <a:prstGeom prst="rect">
            <a:avLst/>
          </a:prstGeom>
        </p:spPr>
        <p:txBody>
          <a:bodyPr/>
          <a:lstStyle>
            <a:defPPr>
              <a:defRPr lang="en-US"/>
            </a:defPPr>
            <a:lvl1pPr marL="0" algn="l" defTabSz="457200" rtl="0" eaLnBrk="1" latinLnBrk="0" hangingPunct="1">
              <a:defRPr sz="1800" kern="1200" baseline="0">
                <a:solidFill>
                  <a:schemeClr val="tx1">
                    <a:lumMod val="65000"/>
                    <a:lumOff val="35000"/>
                  </a:schemeClr>
                </a:solidFill>
                <a:latin typeface="Arial" panose="020B060402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solidFill>
                  <a:schemeClr val="bg1"/>
                </a:solidFill>
              </a:rPr>
              <a:t>Grootens, K. P., &amp; Hartong, E. G. (2017). A Case Report of Biotin Treatment for Valproate-Induced Hair Loss. </a:t>
            </a:r>
            <a:r>
              <a:rPr lang="en-US" i="1" dirty="0">
                <a:solidFill>
                  <a:schemeClr val="bg1"/>
                </a:solidFill>
              </a:rPr>
              <a:t>The Journal of clinical psychiatry</a:t>
            </a:r>
            <a:r>
              <a:rPr lang="en-US" dirty="0">
                <a:solidFill>
                  <a:schemeClr val="bg1"/>
                </a:solidFill>
              </a:rPr>
              <a:t>, </a:t>
            </a:r>
            <a:r>
              <a:rPr lang="en-US" i="1" dirty="0">
                <a:solidFill>
                  <a:schemeClr val="bg1"/>
                </a:solidFill>
              </a:rPr>
              <a:t>78</a:t>
            </a:r>
            <a:r>
              <a:rPr lang="en-US" dirty="0">
                <a:solidFill>
                  <a:schemeClr val="bg1"/>
                </a:solidFill>
              </a:rPr>
              <a:t>(7), e838-e838.</a:t>
            </a:r>
          </a:p>
          <a:p>
            <a:endParaRPr lang="en-US" dirty="0">
              <a:solidFill>
                <a:srgbClr val="FFFFFF"/>
              </a:solidFill>
              <a:cs typeface="Arial" panose="020B0604020202020204" pitchFamily="34" charset="0"/>
            </a:endParaRPr>
          </a:p>
        </p:txBody>
      </p:sp>
    </p:spTree>
    <p:custDataLst>
      <p:tags r:id="rId1"/>
    </p:custDataLst>
    <p:extLst>
      <p:ext uri="{BB962C8B-B14F-4D97-AF65-F5344CB8AC3E}">
        <p14:creationId xmlns:p14="http://schemas.microsoft.com/office/powerpoint/2010/main" val="297024778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fade">
                                      <p:cBhvr>
                                        <p:cTn id="7" dur="500"/>
                                        <p:tgtEl>
                                          <p:spTgt spid="58"/>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par>
                                <p:cTn id="13" presetID="10"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par>
                                <p:cTn id="16" presetID="10"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par>
                                <p:cTn id="19" presetID="10" presetClass="entr" presetSubtype="0" fill="hold"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500"/>
                                        <p:tgtEl>
                                          <p:spTgt spid="6"/>
                                        </p:tgtEl>
                                      </p:cBhvr>
                                    </p:animEffect>
                                  </p:childTnLst>
                                </p:cTn>
                              </p:par>
                              <p:par>
                                <p:cTn id="22" presetID="10" presetClass="entr" presetSubtype="0" fill="hold" nodeType="with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500"/>
                                        <p:tgtEl>
                                          <p:spTgt spid="5"/>
                                        </p:tgtEl>
                                      </p:cBhvr>
                                    </p:animEffect>
                                  </p:childTnLst>
                                </p:cTn>
                              </p:par>
                              <p:par>
                                <p:cTn id="25" presetID="10" presetClass="entr" presetSubtype="0"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par>
                                <p:cTn id="28" presetID="10" presetClass="entr" presetSubtype="0" fill="hold" nodeType="with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500"/>
                                        <p:tgtEl>
                                          <p:spTgt spid="8"/>
                                        </p:tgtEl>
                                      </p:cBhvr>
                                    </p:animEffect>
                                  </p:childTnLst>
                                </p:cTn>
                              </p:par>
                              <p:par>
                                <p:cTn id="31" presetID="10" presetClass="entr" presetSubtype="0" fill="hold" nodeType="with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fade">
                                      <p:cBhvr>
                                        <p:cTn id="33" dur="500"/>
                                        <p:tgtEl>
                                          <p:spTgt spid="11"/>
                                        </p:tgtEl>
                                      </p:cBhvr>
                                    </p:animEffect>
                                  </p:childTnLst>
                                </p:cTn>
                              </p:par>
                              <p:par>
                                <p:cTn id="34" presetID="10" presetClass="entr" presetSubtype="0" fill="hold" nodeType="with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500"/>
                                        <p:tgtEl>
                                          <p:spTgt spid="9"/>
                                        </p:tgtEl>
                                      </p:cBhvr>
                                    </p:animEffect>
                                  </p:childTnLst>
                                </p:cTn>
                              </p:par>
                            </p:childTnLst>
                          </p:cTn>
                        </p:par>
                      </p:childTnLst>
                    </p:cTn>
                  </p:par>
                  <p:par>
                    <p:cTn id="37" fill="hold" nodeType="clickPar">
                      <p:stCondLst>
                        <p:cond delay="indefinite"/>
                      </p:stCondLst>
                      <p:childTnLst>
                        <p:par>
                          <p:cTn id="38" fill="hold" nodeType="afterGroup">
                            <p:stCondLst>
                              <p:cond delay="0"/>
                            </p:stCondLst>
                            <p:childTnLst>
                              <p:par>
                                <p:cTn id="39" presetID="10" presetClass="entr" presetSubtype="0" fill="hold" nodeType="click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500"/>
                                        <p:tgtEl>
                                          <p:spTgt spid="16"/>
                                        </p:tgtEl>
                                      </p:cBhvr>
                                    </p:animEffect>
                                  </p:childTnLst>
                                </p:cTn>
                              </p:par>
                            </p:childTnLst>
                          </p:cTn>
                        </p:par>
                      </p:childTnLst>
                    </p:cTn>
                  </p:par>
                  <p:par>
                    <p:cTn id="42" fill="hold" nodeType="clickPar">
                      <p:stCondLst>
                        <p:cond delay="indefinite"/>
                      </p:stCondLst>
                      <p:childTnLst>
                        <p:par>
                          <p:cTn id="43" fill="hold" nodeType="afterGroup">
                            <p:stCondLst>
                              <p:cond delay="0"/>
                            </p:stCondLst>
                            <p:childTnLst>
                              <p:par>
                                <p:cTn id="44" presetID="10" presetClass="entr" presetSubtype="0" fill="hold" nodeType="click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500"/>
                                        <p:tgtEl>
                                          <p:spTgt spid="20"/>
                                        </p:tgtEl>
                                      </p:cBhvr>
                                    </p:animEffect>
                                  </p:childTnLst>
                                </p:cTn>
                              </p:par>
                            </p:childTnLst>
                          </p:cTn>
                        </p:par>
                      </p:childTnLst>
                    </p:cTn>
                  </p:par>
                  <p:par>
                    <p:cTn id="47" fill="hold" nodeType="clickPar">
                      <p:stCondLst>
                        <p:cond delay="indefinite"/>
                      </p:stCondLst>
                      <p:childTnLst>
                        <p:par>
                          <p:cTn id="48" fill="hold" nodeType="afterGroup">
                            <p:stCondLst>
                              <p:cond delay="0"/>
                            </p:stCondLst>
                            <p:childTnLst>
                              <p:par>
                                <p:cTn id="49" presetID="10" presetClass="entr" presetSubtype="0" fill="hold" nodeType="click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500"/>
                                        <p:tgtEl>
                                          <p:spTgt spid="21"/>
                                        </p:tgtEl>
                                      </p:cBhvr>
                                    </p:animEffect>
                                  </p:childTnLst>
                                </p:cTn>
                              </p:par>
                              <p:par>
                                <p:cTn id="52" presetID="10" presetClass="entr" presetSubtype="0" fill="hold" nodeType="withEffect">
                                  <p:stCondLst>
                                    <p:cond delay="0"/>
                                  </p:stCondLst>
                                  <p:childTnLst>
                                    <p:set>
                                      <p:cBhvr>
                                        <p:cTn id="53" dur="1" fill="hold">
                                          <p:stCondLst>
                                            <p:cond delay="0"/>
                                          </p:stCondLst>
                                        </p:cTn>
                                        <p:tgtEl>
                                          <p:spTgt spid="24"/>
                                        </p:tgtEl>
                                        <p:attrNameLst>
                                          <p:attrName>style.visibility</p:attrName>
                                        </p:attrNameLst>
                                      </p:cBhvr>
                                      <p:to>
                                        <p:strVal val="visible"/>
                                      </p:to>
                                    </p:set>
                                    <p:animEffect transition="in" filter="fade">
                                      <p:cBhvr>
                                        <p:cTn id="54" dur="500"/>
                                        <p:tgtEl>
                                          <p:spTgt spid="24"/>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P spid="5" grpId="2"/>
      <p:bldP spid="10" grpId="3"/>
      <p:bldP spid="11" grpId="4"/>
      <p:bldP spid="12" grpId="5"/>
      <p:bldP spid="16" grpId="6"/>
      <p:bldP spid="20" grpId="7"/>
      <p:bldP spid="21" grpId="8"/>
      <p:bldP spid="24" grpId="9"/>
      <p:bldP spid="1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18" name="Título 4">
            <a:extLst>
              <a:ext uri="{FF2B5EF4-FFF2-40B4-BE49-F238E27FC236}">
                <a16:creationId xmlns:a16="http://schemas.microsoft.com/office/drawing/2014/main" id="{FEACA288-4F46-434B-946E-0DEB68C8E0E7}"/>
              </a:ext>
            </a:extLst>
          </p:cNvPr>
          <p:cNvSpPr txBox="1"/>
          <p:nvPr/>
        </p:nvSpPr>
        <p:spPr>
          <a:xfrm>
            <a:off x="0" y="477222"/>
            <a:ext cx="24387175" cy="1463040"/>
          </a:xfrm>
          <a:prstGeom prst="rect">
            <a:avLst/>
          </a:prstGeom>
        </p:spPr>
        <p:txBody>
          <a:bodyPr vert="horz" lIns="91440" tIns="45720" rIns="91440" bIns="45720" rtlCol="0" anchor="b">
            <a:noAutofit/>
          </a:bodyPr>
          <a:lstStyle>
            <a:lvl1pPr algn="ctr" defTabSz="1828800" rtl="0" eaLnBrk="1" latinLnBrk="0" hangingPunct="1">
              <a:lnSpc>
                <a:spcPct val="90000"/>
              </a:lnSpc>
              <a:spcBef>
                <a:spcPct val="0"/>
              </a:spcBef>
              <a:buNone/>
              <a:defRPr sz="12000" b="0" i="0" u="none" kern="1200">
                <a:solidFill>
                  <a:schemeClr val="tx1"/>
                </a:solidFill>
                <a:latin typeface="+mj-lt"/>
                <a:ea typeface="+mj-ea"/>
                <a:cs typeface="+mj-cs"/>
              </a:defRPr>
            </a:lvl1pPr>
          </a:lstStyle>
          <a:p>
            <a:pPr rtl="0"/>
            <a:r>
              <a:rPr lang="es-ES" sz="8000" b="0" i="0" u="none" strike="noStrike" dirty="0">
                <a:solidFill>
                  <a:srgbClr val="FFFFFF"/>
                </a:solidFill>
                <a:highlight>
                  <a:srgbClr val="000000">
                    <a:alpha val="0"/>
                  </a:srgbClr>
                </a:highlight>
                <a:latin typeface="GT Eesti Pro Text Medium"/>
              </a:rPr>
              <a:t>Tratamiento para la caída del cabello</a:t>
            </a:r>
          </a:p>
        </p:txBody>
      </p:sp>
      <p:sp>
        <p:nvSpPr>
          <p:cNvPr id="5" name="Elipse 4">
            <a:extLst>
              <a:ext uri="{FF2B5EF4-FFF2-40B4-BE49-F238E27FC236}">
                <a16:creationId xmlns:a16="http://schemas.microsoft.com/office/drawing/2014/main" id="{15BA8EC0-00ED-8049-A949-D984B577DF50}"/>
              </a:ext>
            </a:extLst>
          </p:cNvPr>
          <p:cNvSpPr/>
          <p:nvPr/>
        </p:nvSpPr>
        <p:spPr>
          <a:xfrm>
            <a:off x="1080869" y="2931305"/>
            <a:ext cx="3383280" cy="33832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AR" dirty="0"/>
          </a:p>
        </p:txBody>
      </p:sp>
      <p:sp>
        <p:nvSpPr>
          <p:cNvPr id="6" name="Elipse 5">
            <a:extLst>
              <a:ext uri="{FF2B5EF4-FFF2-40B4-BE49-F238E27FC236}">
                <a16:creationId xmlns:a16="http://schemas.microsoft.com/office/drawing/2014/main" id="{CFCF0BBF-C3D7-1941-8111-4565B3BC931E}"/>
              </a:ext>
            </a:extLst>
          </p:cNvPr>
          <p:cNvSpPr/>
          <p:nvPr/>
        </p:nvSpPr>
        <p:spPr>
          <a:xfrm>
            <a:off x="1080869" y="6979920"/>
            <a:ext cx="3383280" cy="33832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AR" dirty="0"/>
          </a:p>
        </p:txBody>
      </p:sp>
      <p:sp>
        <p:nvSpPr>
          <p:cNvPr id="7" name="Marcador de texto 4">
            <a:extLst>
              <a:ext uri="{FF2B5EF4-FFF2-40B4-BE49-F238E27FC236}">
                <a16:creationId xmlns:a16="http://schemas.microsoft.com/office/drawing/2014/main" id="{A8D2696F-B1F9-7044-816C-92ADED01254E}"/>
              </a:ext>
            </a:extLst>
          </p:cNvPr>
          <p:cNvSpPr txBox="1"/>
          <p:nvPr/>
        </p:nvSpPr>
        <p:spPr>
          <a:xfrm>
            <a:off x="5039938" y="3486510"/>
            <a:ext cx="6418637" cy="2272870"/>
          </a:xfrm>
          <a:prstGeom prst="rect">
            <a:avLst/>
          </a:prstGeom>
        </p:spPr>
        <p:txBody>
          <a:bodyPr>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rtl="0"/>
            <a:r>
              <a:rPr lang="es-ES" sz="4200" b="0" i="0" u="none" strike="noStrike" dirty="0">
                <a:solidFill>
                  <a:srgbClr val="FFFFFF"/>
                </a:solidFill>
                <a:highlight>
                  <a:srgbClr val="000000">
                    <a:alpha val="0"/>
                  </a:srgbClr>
                </a:highlight>
                <a:latin typeface="Open Sans"/>
                <a:ea typeface="Open Sans"/>
                <a:cs typeface="Open Sans"/>
              </a:rPr>
              <a:t>Suplemento con </a:t>
            </a:r>
          </a:p>
          <a:p>
            <a:pPr rtl="0"/>
            <a:r>
              <a:rPr lang="es-ES" sz="4200" b="0" i="0" u="none" strike="noStrike" dirty="0">
                <a:solidFill>
                  <a:srgbClr val="FFFFFF"/>
                </a:solidFill>
                <a:highlight>
                  <a:srgbClr val="000000">
                    <a:alpha val="0"/>
                  </a:srgbClr>
                </a:highlight>
                <a:latin typeface="Open Sans"/>
                <a:ea typeface="Open Sans"/>
                <a:cs typeface="Open Sans"/>
              </a:rPr>
              <a:t>zinc 50 mg/día y selenio 200 mg/día</a:t>
            </a:r>
          </a:p>
        </p:txBody>
      </p:sp>
      <p:sp>
        <p:nvSpPr>
          <p:cNvPr id="8" name="Marcador de texto 6">
            <a:extLst>
              <a:ext uri="{FF2B5EF4-FFF2-40B4-BE49-F238E27FC236}">
                <a16:creationId xmlns:a16="http://schemas.microsoft.com/office/drawing/2014/main" id="{50CECD2A-7ED2-7847-854C-E89778D98A1A}"/>
              </a:ext>
            </a:extLst>
          </p:cNvPr>
          <p:cNvSpPr txBox="1"/>
          <p:nvPr/>
        </p:nvSpPr>
        <p:spPr>
          <a:xfrm>
            <a:off x="4966437" y="8333004"/>
            <a:ext cx="6210101" cy="677112"/>
          </a:xfrm>
          <a:prstGeom prst="rect">
            <a:avLst/>
          </a:prstGeom>
        </p:spPr>
        <p:txBody>
          <a:bodyPr>
            <a:noAutofit/>
          </a:bodyPr>
          <a:lst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rtl="0">
              <a:lnSpc>
                <a:spcPct val="100000"/>
              </a:lnSpc>
              <a:buNone/>
            </a:pPr>
            <a:r>
              <a:rPr lang="es-ES" sz="4200" b="0" i="0" u="none" strike="noStrike" dirty="0">
                <a:solidFill>
                  <a:srgbClr val="FFFFFF"/>
                </a:solidFill>
                <a:highlight>
                  <a:srgbClr val="000000">
                    <a:alpha val="0"/>
                  </a:srgbClr>
                </a:highlight>
                <a:latin typeface="Open Sans"/>
                <a:ea typeface="Open Sans"/>
                <a:cs typeface="Open Sans"/>
              </a:rPr>
              <a:t>Minoxidil (Rogaine)</a:t>
            </a:r>
          </a:p>
        </p:txBody>
      </p:sp>
      <p:sp>
        <p:nvSpPr>
          <p:cNvPr id="9" name="Marcador de texto 8">
            <a:extLst>
              <a:ext uri="{FF2B5EF4-FFF2-40B4-BE49-F238E27FC236}">
                <a16:creationId xmlns:a16="http://schemas.microsoft.com/office/drawing/2014/main" id="{AD69E7B2-F35A-CA48-ABEE-E445938C1EB7}"/>
              </a:ext>
            </a:extLst>
          </p:cNvPr>
          <p:cNvSpPr txBox="1"/>
          <p:nvPr/>
        </p:nvSpPr>
        <p:spPr>
          <a:xfrm>
            <a:off x="16165218" y="3560923"/>
            <a:ext cx="6655313" cy="2124043"/>
          </a:xfrm>
          <a:prstGeom prst="rect">
            <a:avLst/>
          </a:prstGeom>
        </p:spPr>
        <p:txBody>
          <a:bodyPr>
            <a:noAutofit/>
          </a:bodyPr>
          <a:lst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rtl="0">
              <a:lnSpc>
                <a:spcPct val="100000"/>
              </a:lnSpc>
              <a:buNone/>
            </a:pPr>
            <a:r>
              <a:rPr lang="es-ES" sz="4200" b="0" i="0" u="none" strike="noStrike" dirty="0">
                <a:solidFill>
                  <a:srgbClr val="FFFFFF"/>
                </a:solidFill>
                <a:highlight>
                  <a:srgbClr val="000000">
                    <a:alpha val="0"/>
                  </a:srgbClr>
                </a:highlight>
                <a:latin typeface="Open Sans"/>
                <a:ea typeface="Open Sans"/>
                <a:cs typeface="Open Sans"/>
              </a:rPr>
              <a:t>Mantener los niveles de litio dentro del rango óptimo (0,6 mEq/L a 0,75 mEq/L)</a:t>
            </a:r>
          </a:p>
        </p:txBody>
      </p:sp>
      <p:sp>
        <p:nvSpPr>
          <p:cNvPr id="10" name="Marcador de texto 10">
            <a:extLst>
              <a:ext uri="{FF2B5EF4-FFF2-40B4-BE49-F238E27FC236}">
                <a16:creationId xmlns:a16="http://schemas.microsoft.com/office/drawing/2014/main" id="{54B0A772-A6FA-1744-AF1B-A6C527D1B680}"/>
              </a:ext>
            </a:extLst>
          </p:cNvPr>
          <p:cNvSpPr txBox="1"/>
          <p:nvPr/>
        </p:nvSpPr>
        <p:spPr>
          <a:xfrm>
            <a:off x="16169860" y="7940040"/>
            <a:ext cx="7294398" cy="1463040"/>
          </a:xfrm>
          <a:prstGeom prst="rect">
            <a:avLst/>
          </a:prstGeom>
        </p:spPr>
        <p:txBody>
          <a:bodyPr anchor="t">
            <a:noAutofit/>
          </a:bodyPr>
          <a:lst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rtl="0">
              <a:lnSpc>
                <a:spcPct val="100000"/>
              </a:lnSpc>
              <a:buNone/>
            </a:pPr>
            <a:r>
              <a:rPr lang="es-ES" sz="4200" b="0" i="0" u="none" strike="noStrike" dirty="0">
                <a:solidFill>
                  <a:srgbClr val="FFFFFF"/>
                </a:solidFill>
                <a:highlight>
                  <a:srgbClr val="000000">
                    <a:alpha val="0"/>
                  </a:srgbClr>
                </a:highlight>
                <a:latin typeface="Open Sans"/>
                <a:ea typeface="Open Sans"/>
                <a:cs typeface="Open Sans"/>
              </a:rPr>
              <a:t>Discutir </a:t>
            </a:r>
            <a:r>
              <a:rPr lang="es-ES" sz="4200" dirty="0">
                <a:solidFill>
                  <a:srgbClr val="FFFFFF"/>
                </a:solidFill>
                <a:highlight>
                  <a:srgbClr val="000000">
                    <a:alpha val="0"/>
                  </a:srgbClr>
                </a:highlight>
                <a:latin typeface="Open Sans"/>
                <a:ea typeface="Open Sans"/>
                <a:cs typeface="Open Sans"/>
              </a:rPr>
              <a:t>el </a:t>
            </a:r>
            <a:r>
              <a:rPr lang="es-ES" sz="4200" b="0" i="0" u="none" strike="noStrike" dirty="0">
                <a:solidFill>
                  <a:srgbClr val="FFFFFF"/>
                </a:solidFill>
                <a:highlight>
                  <a:srgbClr val="000000">
                    <a:alpha val="0"/>
                  </a:srgbClr>
                </a:highlight>
                <a:latin typeface="Open Sans"/>
                <a:ea typeface="Open Sans"/>
                <a:cs typeface="Open Sans"/>
              </a:rPr>
              <a:t>riesgo-beneficio con el paciente</a:t>
            </a:r>
          </a:p>
        </p:txBody>
      </p:sp>
      <p:sp>
        <p:nvSpPr>
          <p:cNvPr id="11" name="Elipse 10">
            <a:extLst>
              <a:ext uri="{FF2B5EF4-FFF2-40B4-BE49-F238E27FC236}">
                <a16:creationId xmlns:a16="http://schemas.microsoft.com/office/drawing/2014/main" id="{EB562764-4DE1-1642-A356-62BE5806E0DE}"/>
              </a:ext>
            </a:extLst>
          </p:cNvPr>
          <p:cNvSpPr/>
          <p:nvPr/>
        </p:nvSpPr>
        <p:spPr>
          <a:xfrm>
            <a:off x="12199524" y="2931305"/>
            <a:ext cx="3383280" cy="33832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AR" dirty="0"/>
          </a:p>
        </p:txBody>
      </p:sp>
      <p:sp>
        <p:nvSpPr>
          <p:cNvPr id="12" name="Elipse 11">
            <a:extLst>
              <a:ext uri="{FF2B5EF4-FFF2-40B4-BE49-F238E27FC236}">
                <a16:creationId xmlns:a16="http://schemas.microsoft.com/office/drawing/2014/main" id="{AF448EA6-471A-9446-9523-5C0C9D35D254}"/>
              </a:ext>
            </a:extLst>
          </p:cNvPr>
          <p:cNvSpPr/>
          <p:nvPr/>
        </p:nvSpPr>
        <p:spPr>
          <a:xfrm>
            <a:off x="12199524" y="6979920"/>
            <a:ext cx="3383280" cy="33832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AR" dirty="0"/>
          </a:p>
        </p:txBody>
      </p:sp>
      <p:pic>
        <p:nvPicPr>
          <p:cNvPr id="3" name="Imagen 2" descr="Imagen que contiene pájaro, ave, flor&#10;&#10;Descripción generada automáticamente">
            <a:extLst>
              <a:ext uri="{FF2B5EF4-FFF2-40B4-BE49-F238E27FC236}">
                <a16:creationId xmlns:a16="http://schemas.microsoft.com/office/drawing/2014/main" id="{6FBCEF11-7CBB-FC4A-BA1D-D63783E58CC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17772" y="3631330"/>
            <a:ext cx="1909474" cy="1983231"/>
          </a:xfrm>
          <a:prstGeom prst="rect">
            <a:avLst/>
          </a:prstGeom>
        </p:spPr>
      </p:pic>
      <p:pic>
        <p:nvPicPr>
          <p:cNvPr id="20" name="Imagen 19" descr="Imagen que contiene pájaro&#10;&#10;Descripción generada automáticamente">
            <a:extLst>
              <a:ext uri="{FF2B5EF4-FFF2-40B4-BE49-F238E27FC236}">
                <a16:creationId xmlns:a16="http://schemas.microsoft.com/office/drawing/2014/main" id="{9CD0290B-4CC4-4C46-BC64-7C76E2DB6F1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000744" y="4012626"/>
            <a:ext cx="1780840" cy="888131"/>
          </a:xfrm>
          <a:prstGeom prst="rect">
            <a:avLst/>
          </a:prstGeom>
        </p:spPr>
      </p:pic>
      <p:pic>
        <p:nvPicPr>
          <p:cNvPr id="22" name="Imagen 21" descr="Imagen que contiene pájaro, flor, ave&#10;&#10;Descripción generada automáticamente">
            <a:extLst>
              <a:ext uri="{FF2B5EF4-FFF2-40B4-BE49-F238E27FC236}">
                <a16:creationId xmlns:a16="http://schemas.microsoft.com/office/drawing/2014/main" id="{4ADD50F9-0913-ED49-86EB-2F85839F1F8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040989" y="7940040"/>
            <a:ext cx="1463040" cy="1463040"/>
          </a:xfrm>
          <a:prstGeom prst="rect">
            <a:avLst/>
          </a:prstGeom>
        </p:spPr>
      </p:pic>
      <p:pic>
        <p:nvPicPr>
          <p:cNvPr id="24" name="Imagen 23" descr="Imagen que contiene pájaro, ave&#10;&#10;Descripción generada automáticamente">
            <a:extLst>
              <a:ext uri="{FF2B5EF4-FFF2-40B4-BE49-F238E27FC236}">
                <a16:creationId xmlns:a16="http://schemas.microsoft.com/office/drawing/2014/main" id="{4E579B16-9E5E-C24C-947E-900384DE5A7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2845904" y="7799070"/>
            <a:ext cx="2090520" cy="1744980"/>
          </a:xfrm>
          <a:prstGeom prst="rect">
            <a:avLst/>
          </a:prstGeom>
        </p:spPr>
      </p:pic>
      <p:sp>
        <p:nvSpPr>
          <p:cNvPr id="17" name="Marcador de texto 5">
            <a:extLst>
              <a:ext uri="{FF2B5EF4-FFF2-40B4-BE49-F238E27FC236}">
                <a16:creationId xmlns:a16="http://schemas.microsoft.com/office/drawing/2014/main" id="{043D2DDD-1E1B-4C42-8104-BC1D0674B95C}"/>
              </a:ext>
            </a:extLst>
          </p:cNvPr>
          <p:cNvSpPr txBox="1">
            <a:spLocks/>
          </p:cNvSpPr>
          <p:nvPr/>
        </p:nvSpPr>
        <p:spPr>
          <a:xfrm>
            <a:off x="299260" y="12476240"/>
            <a:ext cx="10084604" cy="635325"/>
          </a:xfrm>
          <a:prstGeom prst="rect">
            <a:avLst/>
          </a:prstGeom>
        </p:spPr>
        <p:txBody>
          <a:bodyPr/>
          <a:lstStyle>
            <a:defPPr>
              <a:defRPr lang="en-US"/>
            </a:defPPr>
            <a:lvl1pPr marL="0" algn="l" defTabSz="457200" rtl="0" eaLnBrk="1" latinLnBrk="0" hangingPunct="1">
              <a:defRPr sz="1800" kern="1200" baseline="0">
                <a:solidFill>
                  <a:schemeClr val="tx1">
                    <a:lumMod val="65000"/>
                    <a:lumOff val="35000"/>
                  </a:schemeClr>
                </a:solidFill>
                <a:latin typeface="Arial" panose="020B060402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solidFill>
                  <a:schemeClr val="bg1"/>
                </a:solidFill>
              </a:rPr>
              <a:t>Grootens, K. P., &amp; Hartong, E. G. (2017). A Case Report of Biotin Treatment for Valproate-Induced Hair Loss. </a:t>
            </a:r>
            <a:r>
              <a:rPr lang="en-US" i="1" dirty="0">
                <a:solidFill>
                  <a:schemeClr val="bg1"/>
                </a:solidFill>
              </a:rPr>
              <a:t>The Journal of clinical psychiatry</a:t>
            </a:r>
            <a:r>
              <a:rPr lang="en-US" dirty="0">
                <a:solidFill>
                  <a:schemeClr val="bg1"/>
                </a:solidFill>
              </a:rPr>
              <a:t>, </a:t>
            </a:r>
            <a:r>
              <a:rPr lang="en-US" i="1" dirty="0">
                <a:solidFill>
                  <a:schemeClr val="bg1"/>
                </a:solidFill>
              </a:rPr>
              <a:t>78</a:t>
            </a:r>
            <a:r>
              <a:rPr lang="en-US" dirty="0">
                <a:solidFill>
                  <a:schemeClr val="bg1"/>
                </a:solidFill>
              </a:rPr>
              <a:t>(7), e838-e838.</a:t>
            </a:r>
          </a:p>
        </p:txBody>
      </p:sp>
    </p:spTree>
    <p:custDataLst>
      <p:tags r:id="rId1"/>
    </p:custDataLst>
    <p:extLst>
      <p:ext uri="{BB962C8B-B14F-4D97-AF65-F5344CB8AC3E}">
        <p14:creationId xmlns:p14="http://schemas.microsoft.com/office/powerpoint/2010/main" val="161622947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10" presetClass="entr" presetSubtype="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par>
                                <p:cTn id="16" presetID="10" presetClass="entr" presetSubtype="0"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childTnLst>
                    </p:cTn>
                  </p:par>
                  <p:par>
                    <p:cTn id="19" fill="hold" nodeType="clickPar">
                      <p:stCondLst>
                        <p:cond delay="indefinite"/>
                      </p:stCondLst>
                      <p:childTnLst>
                        <p:par>
                          <p:cTn id="20" fill="hold" nodeType="afterGroup">
                            <p:stCondLst>
                              <p:cond delay="0"/>
                            </p:stCondLst>
                            <p:childTnLst>
                              <p:par>
                                <p:cTn id="21" presetID="10"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par>
                                <p:cTn id="24" presetID="10" presetClass="entr" presetSubtype="0" fill="hold" nodeType="with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fade">
                                      <p:cBhvr>
                                        <p:cTn id="26" dur="500"/>
                                        <p:tgtEl>
                                          <p:spTgt spid="20"/>
                                        </p:tgtEl>
                                      </p:cBhvr>
                                    </p:animEffect>
                                  </p:childTnLst>
                                </p:cTn>
                              </p:par>
                              <p:par>
                                <p:cTn id="27" presetID="10" presetClass="entr" presetSubtype="0"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500"/>
                                        <p:tgtEl>
                                          <p:spTgt spid="11"/>
                                        </p:tgtEl>
                                      </p:cBhvr>
                                    </p:animEffect>
                                  </p:childTnLst>
                                </p:cTn>
                              </p:par>
                            </p:childTnLst>
                          </p:cTn>
                        </p:par>
                      </p:childTnLst>
                    </p:cTn>
                  </p:par>
                  <p:par>
                    <p:cTn id="30" fill="hold" nodeType="clickPar">
                      <p:stCondLst>
                        <p:cond delay="indefinite"/>
                      </p:stCondLst>
                      <p:childTnLst>
                        <p:par>
                          <p:cTn id="31" fill="hold" nodeType="afterGroup">
                            <p:stCondLst>
                              <p:cond delay="0"/>
                            </p:stCondLst>
                            <p:childTnLst>
                              <p:par>
                                <p:cTn id="32" presetID="10" presetClass="entr" presetSubtype="0" fill="hold" nodeType="click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500"/>
                                        <p:tgtEl>
                                          <p:spTgt spid="8"/>
                                        </p:tgtEl>
                                      </p:cBhvr>
                                    </p:animEffect>
                                  </p:childTnLst>
                                </p:cTn>
                              </p:par>
                              <p:par>
                                <p:cTn id="35" presetID="10" presetClass="entr" presetSubtype="0" fill="hold" nodeType="with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500"/>
                                        <p:tgtEl>
                                          <p:spTgt spid="22"/>
                                        </p:tgtEl>
                                      </p:cBhvr>
                                    </p:animEffect>
                                  </p:childTnLst>
                                </p:cTn>
                              </p:par>
                              <p:par>
                                <p:cTn id="38" presetID="10" presetClass="entr" presetSubtype="0" fill="hold" nodeType="with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fade">
                                      <p:cBhvr>
                                        <p:cTn id="40" dur="500"/>
                                        <p:tgtEl>
                                          <p:spTgt spid="6"/>
                                        </p:tgtEl>
                                      </p:cBhvr>
                                    </p:animEffect>
                                  </p:childTnLst>
                                </p:cTn>
                              </p:par>
                            </p:childTnLst>
                          </p:cTn>
                        </p:par>
                      </p:childTnLst>
                    </p:cTn>
                  </p:par>
                  <p:par>
                    <p:cTn id="41" fill="hold" nodeType="clickPar">
                      <p:stCondLst>
                        <p:cond delay="indefinite"/>
                      </p:stCondLst>
                      <p:childTnLst>
                        <p:par>
                          <p:cTn id="42" fill="hold" nodeType="afterGroup">
                            <p:stCondLst>
                              <p:cond delay="0"/>
                            </p:stCondLst>
                            <p:childTnLst>
                              <p:par>
                                <p:cTn id="43" presetID="10" presetClass="entr" presetSubtype="0" fill="hold" nodeType="click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fade">
                                      <p:cBhvr>
                                        <p:cTn id="45" dur="500"/>
                                        <p:tgtEl>
                                          <p:spTgt spid="10"/>
                                        </p:tgtEl>
                                      </p:cBhvr>
                                    </p:animEffect>
                                  </p:childTnLst>
                                </p:cTn>
                              </p:par>
                              <p:par>
                                <p:cTn id="46" presetID="10" presetClass="entr" presetSubtype="0" fill="hold" nodeType="withEffect">
                                  <p:stCondLst>
                                    <p:cond delay="0"/>
                                  </p:stCondLst>
                                  <p:childTnLst>
                                    <p:set>
                                      <p:cBhvr>
                                        <p:cTn id="47" dur="1" fill="hold">
                                          <p:stCondLst>
                                            <p:cond delay="0"/>
                                          </p:stCondLst>
                                        </p:cTn>
                                        <p:tgtEl>
                                          <p:spTgt spid="24"/>
                                        </p:tgtEl>
                                        <p:attrNameLst>
                                          <p:attrName>style.visibility</p:attrName>
                                        </p:attrNameLst>
                                      </p:cBhvr>
                                      <p:to>
                                        <p:strVal val="visible"/>
                                      </p:to>
                                    </p:set>
                                    <p:animEffect transition="in" filter="fade">
                                      <p:cBhvr>
                                        <p:cTn id="48" dur="500"/>
                                        <p:tgtEl>
                                          <p:spTgt spid="24"/>
                                        </p:tgtEl>
                                      </p:cBhvr>
                                    </p:animEffect>
                                  </p:childTnLst>
                                </p:cTn>
                              </p:par>
                              <p:par>
                                <p:cTn id="49" presetID="10" presetClass="entr" presetSubtype="0" fill="hold" nodeType="withEffect">
                                  <p:stCondLst>
                                    <p:cond delay="0"/>
                                  </p:stCondLst>
                                  <p:childTnLst>
                                    <p:set>
                                      <p:cBhvr>
                                        <p:cTn id="50" dur="1" fill="hold">
                                          <p:stCondLst>
                                            <p:cond delay="0"/>
                                          </p:stCondLst>
                                        </p:cTn>
                                        <p:tgtEl>
                                          <p:spTgt spid="12"/>
                                        </p:tgtEl>
                                        <p:attrNameLst>
                                          <p:attrName>style.visibility</p:attrName>
                                        </p:attrNameLst>
                                      </p:cBhvr>
                                      <p:to>
                                        <p:strVal val="visible"/>
                                      </p:to>
                                    </p:set>
                                    <p:animEffect transition="in" filter="fade">
                                      <p:cBhvr>
                                        <p:cTn id="51" dur="500"/>
                                        <p:tgtEl>
                                          <p:spTgt spid="12"/>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fade">
                                      <p:cBhvr>
                                        <p:cTn id="5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5" grpId="1"/>
      <p:bldP spid="6" grpId="2"/>
      <p:bldP spid="7" grpId="3"/>
      <p:bldP spid="8" grpId="4"/>
      <p:bldP spid="9" grpId="5"/>
      <p:bldP spid="10" grpId="6"/>
      <p:bldP spid="11" grpId="7"/>
      <p:bldP spid="12" grpId="8"/>
      <p:bldP spid="17"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4" name="Título 4">
            <a:extLst>
              <a:ext uri="{FF2B5EF4-FFF2-40B4-BE49-F238E27FC236}">
                <a16:creationId xmlns:a16="http://schemas.microsoft.com/office/drawing/2014/main" id="{89BC7230-337A-8B4A-8FD2-AC67F9BE7E40}"/>
              </a:ext>
            </a:extLst>
          </p:cNvPr>
          <p:cNvSpPr txBox="1"/>
          <p:nvPr/>
        </p:nvSpPr>
        <p:spPr>
          <a:xfrm>
            <a:off x="0" y="477222"/>
            <a:ext cx="24387175" cy="1463040"/>
          </a:xfrm>
          <a:prstGeom prst="rect">
            <a:avLst/>
          </a:prstGeom>
        </p:spPr>
        <p:txBody>
          <a:bodyPr vert="horz" lIns="91440" tIns="45720" rIns="91440" bIns="45720" rtlCol="0" anchor="b">
            <a:noAutofit/>
          </a:bodyPr>
          <a:lstStyle>
            <a:lvl1pPr algn="ctr" defTabSz="1828800" rtl="0" eaLnBrk="1" latinLnBrk="0" hangingPunct="1">
              <a:lnSpc>
                <a:spcPct val="90000"/>
              </a:lnSpc>
              <a:spcBef>
                <a:spcPct val="0"/>
              </a:spcBef>
              <a:buNone/>
              <a:defRPr sz="12000" b="0" i="0" u="none" kern="1200">
                <a:solidFill>
                  <a:schemeClr val="tx1"/>
                </a:solidFill>
                <a:latin typeface="+mj-lt"/>
                <a:ea typeface="+mj-ea"/>
                <a:cs typeface="+mj-cs"/>
              </a:defRPr>
            </a:lvl1pPr>
          </a:lstStyle>
          <a:p>
            <a:pPr rtl="0"/>
            <a:r>
              <a:rPr lang="es-419" sz="8000" b="0" i="0" u="none" strike="noStrike" dirty="0">
                <a:solidFill>
                  <a:srgbClr val="FFFFFF"/>
                </a:solidFill>
                <a:highlight>
                  <a:srgbClr val="000000">
                    <a:alpha val="0"/>
                  </a:srgbClr>
                </a:highlight>
                <a:latin typeface="GT Eesti Pro Text Medium"/>
              </a:rPr>
              <a:t>Acné</a:t>
            </a:r>
          </a:p>
        </p:txBody>
      </p:sp>
      <p:sp>
        <p:nvSpPr>
          <p:cNvPr id="3" name="Elipse 2">
            <a:extLst>
              <a:ext uri="{FF2B5EF4-FFF2-40B4-BE49-F238E27FC236}">
                <a16:creationId xmlns:a16="http://schemas.microsoft.com/office/drawing/2014/main" id="{1ED87086-48F3-E245-99BE-074DF50A9071}"/>
              </a:ext>
            </a:extLst>
          </p:cNvPr>
          <p:cNvSpPr/>
          <p:nvPr/>
        </p:nvSpPr>
        <p:spPr>
          <a:xfrm>
            <a:off x="4994895" y="2909456"/>
            <a:ext cx="4572000" cy="45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419" dirty="0"/>
          </a:p>
        </p:txBody>
      </p:sp>
      <p:sp>
        <p:nvSpPr>
          <p:cNvPr id="19" name="Elipse 18">
            <a:extLst>
              <a:ext uri="{FF2B5EF4-FFF2-40B4-BE49-F238E27FC236}">
                <a16:creationId xmlns:a16="http://schemas.microsoft.com/office/drawing/2014/main" id="{1E3541B5-C90E-C046-9EEA-B7720E4005FD}"/>
              </a:ext>
            </a:extLst>
          </p:cNvPr>
          <p:cNvSpPr/>
          <p:nvPr/>
        </p:nvSpPr>
        <p:spPr>
          <a:xfrm>
            <a:off x="14820277" y="2909456"/>
            <a:ext cx="4572000" cy="45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419" dirty="0"/>
          </a:p>
        </p:txBody>
      </p:sp>
      <p:sp>
        <p:nvSpPr>
          <p:cNvPr id="8" name="Rectángulo 7">
            <a:extLst>
              <a:ext uri="{FF2B5EF4-FFF2-40B4-BE49-F238E27FC236}">
                <a16:creationId xmlns:a16="http://schemas.microsoft.com/office/drawing/2014/main" id="{668A494F-82F4-8142-953B-5107777CF6B8}"/>
              </a:ext>
            </a:extLst>
          </p:cNvPr>
          <p:cNvSpPr/>
          <p:nvPr/>
        </p:nvSpPr>
        <p:spPr>
          <a:xfrm>
            <a:off x="3269691" y="8054874"/>
            <a:ext cx="8022409" cy="1569660"/>
          </a:xfrm>
          <a:prstGeom prst="rect">
            <a:avLst/>
          </a:prstGeom>
        </p:spPr>
        <p:txBody>
          <a:bodyPr wrap="square">
            <a:noAutofit/>
          </a:bodyPr>
          <a:lstStyle/>
          <a:p>
            <a:pPr algn="ctr" rtl="0"/>
            <a:r>
              <a:rPr lang="es-419" sz="4800" b="0" i="0" u="none" strike="noStrike" dirty="0">
                <a:solidFill>
                  <a:srgbClr val="FFFFFF"/>
                </a:solidFill>
                <a:highlight>
                  <a:srgbClr val="000000">
                    <a:alpha val="0"/>
                  </a:srgbClr>
                </a:highlight>
                <a:latin typeface="Open Sans"/>
                <a:ea typeface="Open Sans"/>
                <a:cs typeface="Open Sans"/>
              </a:rPr>
              <a:t>El acné puede empeorar: consulte cu</a:t>
            </a:r>
            <a:r>
              <a:rPr lang="es-419" sz="4800" dirty="0">
                <a:solidFill>
                  <a:srgbClr val="FFFFFF"/>
                </a:solidFill>
                <a:highlight>
                  <a:srgbClr val="000000">
                    <a:alpha val="0"/>
                  </a:srgbClr>
                </a:highlight>
                <a:latin typeface="Open Sans"/>
                <a:ea typeface="Open Sans"/>
                <a:cs typeface="Open Sans"/>
              </a:rPr>
              <a:t>ál es el tratamiento adecuado</a:t>
            </a:r>
            <a:endParaRPr lang="es-419" sz="4800" b="0" i="0" u="none" strike="noStrike" dirty="0">
              <a:solidFill>
                <a:srgbClr val="FFFFFF"/>
              </a:solidFill>
              <a:highlight>
                <a:srgbClr val="000000">
                  <a:alpha val="0"/>
                </a:srgbClr>
              </a:highlight>
              <a:latin typeface="Open Sans"/>
              <a:ea typeface="Open Sans"/>
              <a:cs typeface="Open Sans"/>
            </a:endParaRPr>
          </a:p>
        </p:txBody>
      </p:sp>
      <p:sp>
        <p:nvSpPr>
          <p:cNvPr id="23" name="Rectángulo 22">
            <a:extLst>
              <a:ext uri="{FF2B5EF4-FFF2-40B4-BE49-F238E27FC236}">
                <a16:creationId xmlns:a16="http://schemas.microsoft.com/office/drawing/2014/main" id="{E25BF2E7-ED87-CA4C-BF13-AA2C2AD31594}"/>
              </a:ext>
            </a:extLst>
          </p:cNvPr>
          <p:cNvSpPr/>
          <p:nvPr/>
        </p:nvSpPr>
        <p:spPr>
          <a:xfrm>
            <a:off x="13495661" y="8054874"/>
            <a:ext cx="7221231" cy="1569660"/>
          </a:xfrm>
          <a:prstGeom prst="rect">
            <a:avLst/>
          </a:prstGeom>
        </p:spPr>
        <p:txBody>
          <a:bodyPr wrap="square">
            <a:noAutofit/>
          </a:bodyPr>
          <a:lstStyle/>
          <a:p>
            <a:pPr algn="ctr" rtl="0"/>
            <a:r>
              <a:rPr lang="es-419" sz="4800" b="0" i="0" u="none" strike="noStrike" dirty="0">
                <a:solidFill>
                  <a:srgbClr val="FFFFFF"/>
                </a:solidFill>
                <a:highlight>
                  <a:srgbClr val="000000">
                    <a:alpha val="0"/>
                  </a:srgbClr>
                </a:highlight>
                <a:latin typeface="Open Sans"/>
                <a:ea typeface="Open Sans"/>
                <a:cs typeface="Open Sans"/>
              </a:rPr>
              <a:t>Mantener los niveles de litio entre 0,6 mEq/L </a:t>
            </a:r>
            <a:r>
              <a:rPr lang="es-419" sz="4800" dirty="0">
                <a:solidFill>
                  <a:srgbClr val="FFFFFF"/>
                </a:solidFill>
                <a:highlight>
                  <a:srgbClr val="000000">
                    <a:alpha val="0"/>
                  </a:srgbClr>
                </a:highlight>
                <a:latin typeface="Open Sans"/>
                <a:ea typeface="Open Sans"/>
                <a:cs typeface="Open Sans"/>
              </a:rPr>
              <a:t>y</a:t>
            </a:r>
            <a:r>
              <a:rPr lang="es-419" sz="4800" b="0" i="0" u="none" strike="noStrike" dirty="0">
                <a:solidFill>
                  <a:srgbClr val="FFFFFF"/>
                </a:solidFill>
                <a:highlight>
                  <a:srgbClr val="000000">
                    <a:alpha val="0"/>
                  </a:srgbClr>
                </a:highlight>
                <a:latin typeface="Open Sans"/>
                <a:ea typeface="Open Sans"/>
                <a:cs typeface="Open Sans"/>
              </a:rPr>
              <a:t> 0,75 mEq/L</a:t>
            </a:r>
          </a:p>
        </p:txBody>
      </p:sp>
      <p:pic>
        <p:nvPicPr>
          <p:cNvPr id="14" name="Imagen 13" descr="Imagen que contiene pájaro, ave&#10;&#10;Descripción generada automáticamente">
            <a:extLst>
              <a:ext uri="{FF2B5EF4-FFF2-40B4-BE49-F238E27FC236}">
                <a16:creationId xmlns:a16="http://schemas.microsoft.com/office/drawing/2014/main" id="{E70627A3-C7C6-D64F-8183-537A1CEFC56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80537" y="4073236"/>
            <a:ext cx="2000716" cy="2447358"/>
          </a:xfrm>
          <a:prstGeom prst="rect">
            <a:avLst/>
          </a:prstGeom>
        </p:spPr>
      </p:pic>
      <p:pic>
        <p:nvPicPr>
          <p:cNvPr id="21" name="Imagen 20" descr="Imagen que contiene pájaro&#10;&#10;Descripción generada automáticamente">
            <a:extLst>
              <a:ext uri="{FF2B5EF4-FFF2-40B4-BE49-F238E27FC236}">
                <a16:creationId xmlns:a16="http://schemas.microsoft.com/office/drawing/2014/main" id="{F0035661-F195-694A-A1F6-C16F3A1671C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997690" y="4484805"/>
            <a:ext cx="2217175" cy="1105738"/>
          </a:xfrm>
          <a:prstGeom prst="rect">
            <a:avLst/>
          </a:prstGeom>
        </p:spPr>
      </p:pic>
      <p:sp>
        <p:nvSpPr>
          <p:cNvPr id="10" name="Marcador de texto 5">
            <a:extLst>
              <a:ext uri="{FF2B5EF4-FFF2-40B4-BE49-F238E27FC236}">
                <a16:creationId xmlns:a16="http://schemas.microsoft.com/office/drawing/2014/main" id="{2D470DB2-B052-4D6A-9C56-6DB039F22FB1}"/>
              </a:ext>
            </a:extLst>
          </p:cNvPr>
          <p:cNvSpPr txBox="1">
            <a:spLocks/>
          </p:cNvSpPr>
          <p:nvPr/>
        </p:nvSpPr>
        <p:spPr>
          <a:xfrm>
            <a:off x="299260" y="12337695"/>
            <a:ext cx="10992840" cy="762538"/>
          </a:xfrm>
          <a:prstGeom prst="rect">
            <a:avLst/>
          </a:prstGeom>
        </p:spPr>
        <p:txBody>
          <a:bodyPr/>
          <a:lstStyle>
            <a:defPPr>
              <a:defRPr lang="en-US"/>
            </a:defPPr>
            <a:lvl1pPr marL="0" algn="l" defTabSz="457200" rtl="0" eaLnBrk="1" latinLnBrk="0" hangingPunct="1">
              <a:defRPr sz="1800" kern="1200" baseline="0">
                <a:solidFill>
                  <a:schemeClr val="tx1">
                    <a:lumMod val="65000"/>
                    <a:lumOff val="35000"/>
                  </a:schemeClr>
                </a:solidFill>
                <a:latin typeface="Arial" panose="020B060402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419" dirty="0">
                <a:solidFill>
                  <a:schemeClr val="bg1"/>
                </a:solidFill>
              </a:rPr>
              <a:t>Gupta, A. K., Knowles, S. R., Gupta, M. A., Jaunkalns, R., &amp; Shear, N. H. (1995). Lithium therapy associated with hidradenitis suppurativa: case report and a review of the dermatologic side effects of lithium. </a:t>
            </a:r>
            <a:r>
              <a:rPr lang="es-419" i="1" dirty="0">
                <a:solidFill>
                  <a:schemeClr val="bg1"/>
                </a:solidFill>
              </a:rPr>
              <a:t>Journal of the American Academy of Dermatology</a:t>
            </a:r>
            <a:r>
              <a:rPr lang="es-419" dirty="0">
                <a:solidFill>
                  <a:schemeClr val="bg1"/>
                </a:solidFill>
              </a:rPr>
              <a:t>, </a:t>
            </a:r>
            <a:r>
              <a:rPr lang="es-419" i="1" dirty="0">
                <a:solidFill>
                  <a:schemeClr val="bg1"/>
                </a:solidFill>
              </a:rPr>
              <a:t>32</a:t>
            </a:r>
            <a:r>
              <a:rPr lang="es-419" dirty="0">
                <a:solidFill>
                  <a:schemeClr val="bg1"/>
                </a:solidFill>
              </a:rPr>
              <a:t>(2), 382-386.</a:t>
            </a:r>
          </a:p>
        </p:txBody>
      </p:sp>
    </p:spTree>
    <p:custDataLst>
      <p:tags r:id="rId1"/>
    </p:custDataLst>
    <p:extLst>
      <p:ext uri="{BB962C8B-B14F-4D97-AF65-F5344CB8AC3E}">
        <p14:creationId xmlns:p14="http://schemas.microsoft.com/office/powerpoint/2010/main" val="162715922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par>
                                <p:cTn id="13" presetID="10" presetClass="entr" presetSubtype="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par>
                                <p:cTn id="16" presetID="10" presetClass="entr" presetSubtype="0" fill="hold"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childTnLst>
                                </p:cTn>
                              </p:par>
                            </p:childTnLst>
                          </p:cTn>
                        </p:par>
                      </p:childTnLst>
                    </p:cTn>
                  </p:par>
                  <p:par>
                    <p:cTn id="19" fill="hold" nodeType="clickPar">
                      <p:stCondLst>
                        <p:cond delay="indefinite"/>
                      </p:stCondLst>
                      <p:childTnLst>
                        <p:par>
                          <p:cTn id="20" fill="hold" nodeType="afterGroup">
                            <p:stCondLst>
                              <p:cond delay="0"/>
                            </p:stCondLst>
                            <p:childTnLst>
                              <p:par>
                                <p:cTn id="21" presetID="10" presetClass="entr" presetSubtype="0" fill="hold" nodeType="click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fade">
                                      <p:cBhvr>
                                        <p:cTn id="23" dur="500"/>
                                        <p:tgtEl>
                                          <p:spTgt spid="23"/>
                                        </p:tgtEl>
                                      </p:cBhvr>
                                    </p:animEffect>
                                  </p:childTnLst>
                                </p:cTn>
                              </p:par>
                              <p:par>
                                <p:cTn id="24" presetID="10" presetClass="entr" presetSubtype="0" fill="hold"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500"/>
                                        <p:tgtEl>
                                          <p:spTgt spid="21"/>
                                        </p:tgtEl>
                                      </p:cBhvr>
                                    </p:animEffect>
                                  </p:childTnLst>
                                </p:cTn>
                              </p:par>
                              <p:par>
                                <p:cTn id="27" presetID="10" presetClass="entr" presetSubtype="0" fill="hold" nodeType="with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fade">
                                      <p:cBhvr>
                                        <p:cTn id="29" dur="500"/>
                                        <p:tgtEl>
                                          <p:spTgt spid="19"/>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1"/>
      <p:bldP spid="19" grpId="2"/>
      <p:bldP spid="8" grpId="3"/>
      <p:bldP spid="23" grpId="4"/>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58" name="Título 4">
            <a:extLst>
              <a:ext uri="{FF2B5EF4-FFF2-40B4-BE49-F238E27FC236}">
                <a16:creationId xmlns:a16="http://schemas.microsoft.com/office/drawing/2014/main" id="{2DC933E0-6D33-CD47-9F30-2770D6528562}"/>
              </a:ext>
            </a:extLst>
          </p:cNvPr>
          <p:cNvSpPr txBox="1"/>
          <p:nvPr/>
        </p:nvSpPr>
        <p:spPr>
          <a:xfrm>
            <a:off x="0" y="477222"/>
            <a:ext cx="24387175" cy="1463040"/>
          </a:xfrm>
          <a:prstGeom prst="rect">
            <a:avLst/>
          </a:prstGeom>
        </p:spPr>
        <p:txBody>
          <a:bodyPr vert="horz" lIns="91440" tIns="45720" rIns="91440" bIns="45720" rtlCol="0" anchor="b">
            <a:noAutofit/>
          </a:bodyPr>
          <a:lstStyle>
            <a:lvl1pPr algn="ctr" defTabSz="1828800" rtl="0" eaLnBrk="1" latinLnBrk="0" hangingPunct="1">
              <a:lnSpc>
                <a:spcPct val="90000"/>
              </a:lnSpc>
              <a:spcBef>
                <a:spcPct val="0"/>
              </a:spcBef>
              <a:buNone/>
              <a:defRPr sz="12000" b="0" i="0" u="none" kern="1200">
                <a:solidFill>
                  <a:schemeClr val="tx1"/>
                </a:solidFill>
                <a:latin typeface="+mj-lt"/>
                <a:ea typeface="+mj-ea"/>
                <a:cs typeface="+mj-cs"/>
              </a:defRPr>
            </a:lvl1pPr>
          </a:lstStyle>
          <a:p>
            <a:pPr rtl="0"/>
            <a:r>
              <a:rPr lang="es-ES" sz="8000" b="0" i="0" u="none" strike="noStrike" dirty="0">
                <a:solidFill>
                  <a:srgbClr val="FFFFFF"/>
                </a:solidFill>
                <a:highlight>
                  <a:srgbClr val="000000">
                    <a:alpha val="0"/>
                  </a:srgbClr>
                </a:highlight>
                <a:latin typeface="GT Eesti Pro Text Medium"/>
              </a:rPr>
              <a:t>Psoriasis</a:t>
            </a:r>
          </a:p>
        </p:txBody>
      </p:sp>
      <p:sp>
        <p:nvSpPr>
          <p:cNvPr id="18" name="Marcador de texto 5">
            <a:extLst>
              <a:ext uri="{FF2B5EF4-FFF2-40B4-BE49-F238E27FC236}">
                <a16:creationId xmlns:a16="http://schemas.microsoft.com/office/drawing/2014/main" id="{70DCE3C9-8926-EF4F-BADA-C3BD1F9B380A}"/>
              </a:ext>
            </a:extLst>
          </p:cNvPr>
          <p:cNvSpPr txBox="1"/>
          <p:nvPr/>
        </p:nvSpPr>
        <p:spPr>
          <a:xfrm>
            <a:off x="1653932" y="8069037"/>
            <a:ext cx="6277459" cy="1940681"/>
          </a:xfrm>
          <a:prstGeom prst="rect">
            <a:avLst/>
          </a:prstGeom>
        </p:spPr>
        <p:txBody>
          <a:bodyPr>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rtl="0"/>
            <a:r>
              <a:rPr lang="es-ES" sz="4200" b="0" i="0" u="none" strike="noStrike" dirty="0">
                <a:solidFill>
                  <a:srgbClr val="FFFFFF"/>
                </a:solidFill>
                <a:highlight>
                  <a:srgbClr val="000000">
                    <a:alpha val="0"/>
                  </a:srgbClr>
                </a:highlight>
                <a:latin typeface="Open Sans"/>
                <a:ea typeface="Open Sans"/>
                <a:cs typeface="Open Sans"/>
              </a:rPr>
              <a:t>La psoriasis ocurre en hasta el 6 % de los pacientes</a:t>
            </a:r>
          </a:p>
          <a:p>
            <a:endParaRPr lang="en-US" sz="4200" dirty="0">
              <a:solidFill>
                <a:schemeClr val="bg1"/>
              </a:solidFill>
            </a:endParaRPr>
          </a:p>
        </p:txBody>
      </p:sp>
      <p:sp>
        <p:nvSpPr>
          <p:cNvPr id="22" name="Marcador de texto 7">
            <a:extLst>
              <a:ext uri="{FF2B5EF4-FFF2-40B4-BE49-F238E27FC236}">
                <a16:creationId xmlns:a16="http://schemas.microsoft.com/office/drawing/2014/main" id="{43F3B226-D4E7-154B-9B45-0FCD93037146}"/>
              </a:ext>
            </a:extLst>
          </p:cNvPr>
          <p:cNvSpPr txBox="1"/>
          <p:nvPr/>
        </p:nvSpPr>
        <p:spPr>
          <a:xfrm>
            <a:off x="16672477" y="8069037"/>
            <a:ext cx="5844070" cy="1463039"/>
          </a:xfrm>
          <a:prstGeom prst="rect">
            <a:avLst/>
          </a:prstGeom>
        </p:spPr>
        <p:txBody>
          <a:bodyPr>
            <a:noAutofit/>
          </a:bodyPr>
          <a:lst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lgn="ctr" rtl="0">
              <a:lnSpc>
                <a:spcPct val="100000"/>
              </a:lnSpc>
              <a:buNone/>
            </a:pPr>
            <a:r>
              <a:rPr lang="es-ES" sz="4200" b="0" i="0" u="none" strike="noStrike" dirty="0">
                <a:solidFill>
                  <a:srgbClr val="FFFFFF"/>
                </a:solidFill>
                <a:highlight>
                  <a:srgbClr val="000000">
                    <a:alpha val="0"/>
                  </a:srgbClr>
                </a:highlight>
                <a:latin typeface="Open Sans"/>
                <a:ea typeface="Open Sans"/>
                <a:cs typeface="Open Sans"/>
              </a:rPr>
              <a:t>Otras erupciones: dermatitis atópica</a:t>
            </a:r>
          </a:p>
          <a:p>
            <a:endParaRPr lang="en-US" sz="4200" dirty="0">
              <a:solidFill>
                <a:schemeClr val="bg1"/>
              </a:solidFill>
            </a:endParaRPr>
          </a:p>
        </p:txBody>
      </p:sp>
      <p:sp>
        <p:nvSpPr>
          <p:cNvPr id="25" name="Marcador de texto 15">
            <a:extLst>
              <a:ext uri="{FF2B5EF4-FFF2-40B4-BE49-F238E27FC236}">
                <a16:creationId xmlns:a16="http://schemas.microsoft.com/office/drawing/2014/main" id="{F6ABDCB4-6D40-5045-BE18-5FDB04B6BF20}"/>
              </a:ext>
            </a:extLst>
          </p:cNvPr>
          <p:cNvSpPr txBox="1"/>
          <p:nvPr/>
        </p:nvSpPr>
        <p:spPr>
          <a:xfrm>
            <a:off x="9054857" y="8069037"/>
            <a:ext cx="6277459" cy="2144767"/>
          </a:xfrm>
          <a:prstGeom prst="rect">
            <a:avLst/>
          </a:prstGeom>
        </p:spPr>
        <p:txBody>
          <a:bodyPr anchor="t">
            <a:noAutofit/>
          </a:bodyPr>
          <a:lst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lgn="ctr" rtl="0">
              <a:lnSpc>
                <a:spcPct val="100000"/>
              </a:lnSpc>
              <a:buNone/>
            </a:pPr>
            <a:r>
              <a:rPr lang="es-ES" sz="4200" b="0" i="0" u="none" strike="noStrike" dirty="0">
                <a:solidFill>
                  <a:srgbClr val="FFFFFF"/>
                </a:solidFill>
                <a:highlight>
                  <a:srgbClr val="000000">
                    <a:alpha val="0"/>
                  </a:srgbClr>
                </a:highlight>
                <a:latin typeface="Open Sans"/>
                <a:ea typeface="Open Sans"/>
                <a:cs typeface="Open Sans"/>
              </a:rPr>
              <a:t>Evaluar </a:t>
            </a:r>
            <a:r>
              <a:rPr lang="es-ES" sz="4200" dirty="0">
                <a:solidFill>
                  <a:srgbClr val="FFFFFF"/>
                </a:solidFill>
                <a:highlight>
                  <a:srgbClr val="000000">
                    <a:alpha val="0"/>
                  </a:srgbClr>
                </a:highlight>
                <a:latin typeface="Open Sans"/>
                <a:ea typeface="Open Sans"/>
                <a:cs typeface="Open Sans"/>
              </a:rPr>
              <a:t>el riego-beneficio </a:t>
            </a:r>
            <a:r>
              <a:rPr lang="es-ES" sz="4200" b="0" i="0" u="none" strike="noStrike" dirty="0">
                <a:solidFill>
                  <a:srgbClr val="FFFFFF"/>
                </a:solidFill>
                <a:highlight>
                  <a:srgbClr val="000000">
                    <a:alpha val="0"/>
                  </a:srgbClr>
                </a:highlight>
                <a:latin typeface="Open Sans"/>
                <a:ea typeface="Open Sans"/>
                <a:cs typeface="Open Sans"/>
              </a:rPr>
              <a:t>con el dermatólogo y el paciente</a:t>
            </a:r>
          </a:p>
        </p:txBody>
      </p:sp>
      <p:sp>
        <p:nvSpPr>
          <p:cNvPr id="27" name="Elipse 26">
            <a:extLst>
              <a:ext uri="{FF2B5EF4-FFF2-40B4-BE49-F238E27FC236}">
                <a16:creationId xmlns:a16="http://schemas.microsoft.com/office/drawing/2014/main" id="{BC2487CD-41F0-C746-8344-FF6B45332CC8}"/>
              </a:ext>
            </a:extLst>
          </p:cNvPr>
          <p:cNvSpPr/>
          <p:nvPr/>
        </p:nvSpPr>
        <p:spPr>
          <a:xfrm>
            <a:off x="9907586" y="2937034"/>
            <a:ext cx="4572000" cy="45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AR" dirty="0"/>
          </a:p>
        </p:txBody>
      </p:sp>
      <p:sp>
        <p:nvSpPr>
          <p:cNvPr id="28" name="Elipse 27">
            <a:extLst>
              <a:ext uri="{FF2B5EF4-FFF2-40B4-BE49-F238E27FC236}">
                <a16:creationId xmlns:a16="http://schemas.microsoft.com/office/drawing/2014/main" id="{1843B001-3EFB-4B43-98DF-4185DD039F0F}"/>
              </a:ext>
            </a:extLst>
          </p:cNvPr>
          <p:cNvSpPr/>
          <p:nvPr/>
        </p:nvSpPr>
        <p:spPr>
          <a:xfrm>
            <a:off x="2506661" y="2937034"/>
            <a:ext cx="4572000" cy="45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AR" dirty="0"/>
          </a:p>
        </p:txBody>
      </p:sp>
      <p:sp>
        <p:nvSpPr>
          <p:cNvPr id="29" name="Elipse 28">
            <a:extLst>
              <a:ext uri="{FF2B5EF4-FFF2-40B4-BE49-F238E27FC236}">
                <a16:creationId xmlns:a16="http://schemas.microsoft.com/office/drawing/2014/main" id="{D9B95276-D551-7A41-9252-1DE20DCCCD50}"/>
              </a:ext>
            </a:extLst>
          </p:cNvPr>
          <p:cNvSpPr/>
          <p:nvPr/>
        </p:nvSpPr>
        <p:spPr>
          <a:xfrm>
            <a:off x="17308512" y="2937034"/>
            <a:ext cx="4572000" cy="45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AR" dirty="0"/>
          </a:p>
        </p:txBody>
      </p:sp>
      <p:pic>
        <p:nvPicPr>
          <p:cNvPr id="14" name="Imagen 13" descr="Imagen que contiene pájaro&#10;&#10;Descripción generada automáticamente">
            <a:extLst>
              <a:ext uri="{FF2B5EF4-FFF2-40B4-BE49-F238E27FC236}">
                <a16:creationId xmlns:a16="http://schemas.microsoft.com/office/drawing/2014/main" id="{E630A0AF-9A89-9C4D-848A-4887E9AF29E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81781" y="4339309"/>
            <a:ext cx="2221761" cy="1767451"/>
          </a:xfrm>
          <a:prstGeom prst="rect">
            <a:avLst/>
          </a:prstGeom>
        </p:spPr>
      </p:pic>
      <p:pic>
        <p:nvPicPr>
          <p:cNvPr id="30" name="Imagen 29" descr="Imagen que contiene pájaro&#10;&#10;Descripción generada automáticamente">
            <a:extLst>
              <a:ext uri="{FF2B5EF4-FFF2-40B4-BE49-F238E27FC236}">
                <a16:creationId xmlns:a16="http://schemas.microsoft.com/office/drawing/2014/main" id="{66005831-04B8-D549-A960-B1A693B8C84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809289" y="4072429"/>
            <a:ext cx="2768595" cy="2186911"/>
          </a:xfrm>
          <a:prstGeom prst="rect">
            <a:avLst/>
          </a:prstGeom>
        </p:spPr>
      </p:pic>
      <p:pic>
        <p:nvPicPr>
          <p:cNvPr id="32" name="Imagen 31" descr="Imagen que contiene pájaro&#10;&#10;Descripción generada automáticamente">
            <a:extLst>
              <a:ext uri="{FF2B5EF4-FFF2-40B4-BE49-F238E27FC236}">
                <a16:creationId xmlns:a16="http://schemas.microsoft.com/office/drawing/2014/main" id="{4A0C3F97-0811-3B4E-8891-760E5102729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8685894" y="4314415"/>
            <a:ext cx="1817238" cy="1817238"/>
          </a:xfrm>
          <a:prstGeom prst="rect">
            <a:avLst/>
          </a:prstGeom>
        </p:spPr>
      </p:pic>
      <p:sp>
        <p:nvSpPr>
          <p:cNvPr id="13" name="Marcador de texto 5">
            <a:extLst>
              <a:ext uri="{FF2B5EF4-FFF2-40B4-BE49-F238E27FC236}">
                <a16:creationId xmlns:a16="http://schemas.microsoft.com/office/drawing/2014/main" id="{92ED9EB1-2AFD-461C-82B4-4387C39D817B}"/>
              </a:ext>
            </a:extLst>
          </p:cNvPr>
          <p:cNvSpPr txBox="1">
            <a:spLocks/>
          </p:cNvSpPr>
          <p:nvPr/>
        </p:nvSpPr>
        <p:spPr>
          <a:xfrm>
            <a:off x="299260" y="12337695"/>
            <a:ext cx="10992840" cy="762538"/>
          </a:xfrm>
          <a:prstGeom prst="rect">
            <a:avLst/>
          </a:prstGeom>
        </p:spPr>
        <p:txBody>
          <a:bodyPr/>
          <a:lstStyle>
            <a:defPPr>
              <a:defRPr lang="en-US"/>
            </a:defPPr>
            <a:lvl1pPr marL="0" algn="l" defTabSz="457200" rtl="0" eaLnBrk="1" latinLnBrk="0" hangingPunct="1">
              <a:defRPr sz="1800" kern="1200" baseline="0">
                <a:solidFill>
                  <a:schemeClr val="tx1">
                    <a:lumMod val="65000"/>
                    <a:lumOff val="35000"/>
                  </a:schemeClr>
                </a:solidFill>
                <a:latin typeface="Arial" panose="020B060402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solidFill>
                  <a:schemeClr val="bg1"/>
                </a:solidFill>
              </a:rPr>
              <a:t>Gupta, A. K., Knowles, S. R., Gupta, M. A., Jaunkalns, R., &amp; Shear, N. H. (1995). Lithium therapy associated with hidradenitis suppurativa: case report and a review of the dermatologic side effects of lithium. </a:t>
            </a:r>
            <a:r>
              <a:rPr lang="en-US" i="1" dirty="0">
                <a:solidFill>
                  <a:schemeClr val="bg1"/>
                </a:solidFill>
              </a:rPr>
              <a:t>Journal of the American Academy of Dermatology</a:t>
            </a:r>
            <a:r>
              <a:rPr lang="en-US" dirty="0">
                <a:solidFill>
                  <a:schemeClr val="bg1"/>
                </a:solidFill>
              </a:rPr>
              <a:t>, </a:t>
            </a:r>
            <a:r>
              <a:rPr lang="en-US" i="1" dirty="0">
                <a:solidFill>
                  <a:schemeClr val="bg1"/>
                </a:solidFill>
              </a:rPr>
              <a:t>32</a:t>
            </a:r>
            <a:r>
              <a:rPr lang="en-US" dirty="0">
                <a:solidFill>
                  <a:schemeClr val="bg1"/>
                </a:solidFill>
              </a:rPr>
              <a:t>(2), 382-386.</a:t>
            </a:r>
          </a:p>
        </p:txBody>
      </p:sp>
    </p:spTree>
    <p:custDataLst>
      <p:tags r:id="rId1"/>
    </p:custDataLst>
    <p:extLst>
      <p:ext uri="{BB962C8B-B14F-4D97-AF65-F5344CB8AC3E}">
        <p14:creationId xmlns:p14="http://schemas.microsoft.com/office/powerpoint/2010/main" val="279160343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fade">
                                      <p:cBhvr>
                                        <p:cTn id="7" dur="500"/>
                                        <p:tgtEl>
                                          <p:spTgt spid="58"/>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par>
                                <p:cTn id="13" presetID="10" presetClass="entr" presetSubtype="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par>
                                <p:cTn id="16" presetID="10" presetClass="entr" presetSubtype="0" fill="hold" nodeType="with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fade">
                                      <p:cBhvr>
                                        <p:cTn id="18" dur="500"/>
                                        <p:tgtEl>
                                          <p:spTgt spid="28"/>
                                        </p:tgtEl>
                                      </p:cBhvr>
                                    </p:animEffect>
                                  </p:childTnLst>
                                </p:cTn>
                              </p:par>
                            </p:childTnLst>
                          </p:cTn>
                        </p:par>
                      </p:childTnLst>
                    </p:cTn>
                  </p:par>
                  <p:par>
                    <p:cTn id="19" fill="hold" nodeType="clickPar">
                      <p:stCondLst>
                        <p:cond delay="indefinite"/>
                      </p:stCondLst>
                      <p:childTnLst>
                        <p:par>
                          <p:cTn id="20" fill="hold" nodeType="afterGroup">
                            <p:stCondLst>
                              <p:cond delay="0"/>
                            </p:stCondLst>
                            <p:childTnLst>
                              <p:par>
                                <p:cTn id="21" presetID="10" presetClass="entr" presetSubtype="0" fill="hold" nodeType="click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fade">
                                      <p:cBhvr>
                                        <p:cTn id="23" dur="500"/>
                                        <p:tgtEl>
                                          <p:spTgt spid="25"/>
                                        </p:tgtEl>
                                      </p:cBhvr>
                                    </p:animEffect>
                                  </p:childTnLst>
                                </p:cTn>
                              </p:par>
                              <p:par>
                                <p:cTn id="24" presetID="10" presetClass="entr" presetSubtype="0" fill="hold" nodeType="with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fade">
                                      <p:cBhvr>
                                        <p:cTn id="26" dur="500"/>
                                        <p:tgtEl>
                                          <p:spTgt spid="30"/>
                                        </p:tgtEl>
                                      </p:cBhvr>
                                    </p:animEffect>
                                  </p:childTnLst>
                                </p:cTn>
                              </p:par>
                              <p:par>
                                <p:cTn id="27" presetID="10" presetClass="entr" presetSubtype="0" fill="hold" nodeType="with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500"/>
                                        <p:tgtEl>
                                          <p:spTgt spid="27"/>
                                        </p:tgtEl>
                                      </p:cBhvr>
                                    </p:animEffect>
                                  </p:childTnLst>
                                </p:cTn>
                              </p:par>
                            </p:childTnLst>
                          </p:cTn>
                        </p:par>
                      </p:childTnLst>
                    </p:cTn>
                  </p:par>
                  <p:par>
                    <p:cTn id="30" fill="hold" nodeType="clickPar">
                      <p:stCondLst>
                        <p:cond delay="indefinite"/>
                      </p:stCondLst>
                      <p:childTnLst>
                        <p:par>
                          <p:cTn id="31" fill="hold" nodeType="afterGroup">
                            <p:stCondLst>
                              <p:cond delay="0"/>
                            </p:stCondLst>
                            <p:childTnLst>
                              <p:par>
                                <p:cTn id="32" presetID="10" presetClass="entr" presetSubtype="0" fill="hold" nodeType="click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fade">
                                      <p:cBhvr>
                                        <p:cTn id="34" dur="500"/>
                                        <p:tgtEl>
                                          <p:spTgt spid="22"/>
                                        </p:tgtEl>
                                      </p:cBhvr>
                                    </p:animEffect>
                                  </p:childTnLst>
                                </p:cTn>
                              </p:par>
                              <p:par>
                                <p:cTn id="35" presetID="10" presetClass="entr" presetSubtype="0" fill="hold" nodeType="with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fade">
                                      <p:cBhvr>
                                        <p:cTn id="37" dur="500"/>
                                        <p:tgtEl>
                                          <p:spTgt spid="32"/>
                                        </p:tgtEl>
                                      </p:cBhvr>
                                    </p:animEffect>
                                  </p:childTnLst>
                                </p:cTn>
                              </p:par>
                              <p:par>
                                <p:cTn id="38" presetID="10" presetClass="entr" presetSubtype="0" fill="hold" nodeType="with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500"/>
                                        <p:tgtEl>
                                          <p:spTgt spid="29"/>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P spid="18" grpId="2"/>
      <p:bldP spid="22" grpId="3"/>
      <p:bldP spid="25" grpId="4"/>
      <p:bldP spid="27" grpId="5"/>
      <p:bldP spid="28" grpId="6"/>
      <p:bldP spid="29" grpId="7"/>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96C0CC95-5A14-446F-A8AA-FDA960D7358A}"/>
              </a:ext>
            </a:extLst>
          </p:cNvPr>
          <p:cNvSpPr>
            <a:spLocks noGrp="1"/>
          </p:cNvSpPr>
          <p:nvPr>
            <p:ph type="title"/>
          </p:nvPr>
        </p:nvSpPr>
        <p:spPr>
          <a:xfrm>
            <a:off x="748145" y="495994"/>
            <a:ext cx="23308887" cy="1463040"/>
          </a:xfrm>
        </p:spPr>
        <p:txBody>
          <a:bodyPr>
            <a:noAutofit/>
          </a:bodyPr>
          <a:lstStyle/>
          <a:p>
            <a:pPr rtl="0"/>
            <a:r>
              <a:rPr lang="es-ES" sz="8000" b="0" i="0" u="none" strike="noStrike" dirty="0">
                <a:solidFill>
                  <a:srgbClr val="FFFFFF"/>
                </a:solidFill>
                <a:highlight>
                  <a:srgbClr val="000000">
                    <a:alpha val="0"/>
                  </a:srgbClr>
                </a:highlight>
                <a:latin typeface="GT Eesti Pro Text Medium"/>
              </a:rPr>
              <a:t>Puntos clave</a:t>
            </a:r>
          </a:p>
        </p:txBody>
      </p:sp>
      <p:sp>
        <p:nvSpPr>
          <p:cNvPr id="10" name="TextBox 12"/>
          <p:cNvSpPr txBox="1"/>
          <p:nvPr/>
        </p:nvSpPr>
        <p:spPr>
          <a:xfrm>
            <a:off x="748145" y="3375671"/>
            <a:ext cx="22381204" cy="923330"/>
          </a:xfrm>
          <a:prstGeom prst="rect">
            <a:avLst/>
          </a:prstGeom>
          <a:noFill/>
        </p:spPr>
        <p:txBody>
          <a:bodyPr wrap="square" rtlCol="0">
            <a:noAutofit/>
          </a:bodyPr>
          <a:lstStyle/>
          <a:p>
            <a:pPr marL="685800" indent="-685800" rtl="0">
              <a:buFont typeface="Arial" panose="020B0604020202020204" pitchFamily="34" charset="0"/>
              <a:buChar char="•"/>
            </a:pPr>
            <a:r>
              <a:rPr lang="es-ES" sz="5200" b="0" i="0" u="none" strike="noStrike" dirty="0">
                <a:solidFill>
                  <a:srgbClr val="FFFFFF"/>
                </a:solidFill>
                <a:highlight>
                  <a:srgbClr val="000000">
                    <a:alpha val="0"/>
                  </a:srgbClr>
                </a:highlight>
                <a:latin typeface="Open Sans"/>
                <a:ea typeface="Open Sans"/>
                <a:cs typeface="Open Sans"/>
              </a:rPr>
              <a:t>La pérdida de cabello puede ocurrir en el 10 % de los pacientes tratados con litio.</a:t>
            </a:r>
          </a:p>
        </p:txBody>
      </p:sp>
      <p:sp>
        <p:nvSpPr>
          <p:cNvPr id="6" name="TextBox 12">
            <a:extLst>
              <a:ext uri="{FF2B5EF4-FFF2-40B4-BE49-F238E27FC236}">
                <a16:creationId xmlns:a16="http://schemas.microsoft.com/office/drawing/2014/main" id="{64A2B941-499F-3E4E-8A9D-4723C3DDD9D9}"/>
              </a:ext>
            </a:extLst>
          </p:cNvPr>
          <p:cNvSpPr txBox="1"/>
          <p:nvPr/>
        </p:nvSpPr>
        <p:spPr>
          <a:xfrm>
            <a:off x="748145" y="5796297"/>
            <a:ext cx="22381204" cy="1754326"/>
          </a:xfrm>
          <a:prstGeom prst="rect">
            <a:avLst/>
          </a:prstGeom>
          <a:noFill/>
        </p:spPr>
        <p:txBody>
          <a:bodyPr wrap="square" rtlCol="0">
            <a:noAutofit/>
          </a:bodyPr>
          <a:lstStyle/>
          <a:p>
            <a:pPr marL="685800" indent="-685800" rtl="0">
              <a:buFont typeface="Arial" panose="020B0604020202020204" pitchFamily="34" charset="0"/>
              <a:buChar char="•"/>
            </a:pPr>
            <a:r>
              <a:rPr lang="es-ES" sz="5200" b="0" i="0" u="none" strike="noStrike" dirty="0">
                <a:solidFill>
                  <a:srgbClr val="FFFFFF"/>
                </a:solidFill>
                <a:highlight>
                  <a:srgbClr val="000000">
                    <a:alpha val="0"/>
                  </a:srgbClr>
                </a:highlight>
                <a:latin typeface="Open Sans"/>
                <a:ea typeface="Open Sans"/>
                <a:cs typeface="Open Sans"/>
              </a:rPr>
              <a:t>Reducir los niveles de litio a 0,75 mEq/L y corregir la disfunción tiroidea puede ayudar a prevenir la caída de cabello.</a:t>
            </a:r>
          </a:p>
        </p:txBody>
      </p:sp>
      <p:sp>
        <p:nvSpPr>
          <p:cNvPr id="8" name="TextBox 12">
            <a:extLst>
              <a:ext uri="{FF2B5EF4-FFF2-40B4-BE49-F238E27FC236}">
                <a16:creationId xmlns:a16="http://schemas.microsoft.com/office/drawing/2014/main" id="{05F7A631-FAFD-EE45-A239-00BC9BCB14C1}"/>
              </a:ext>
            </a:extLst>
          </p:cNvPr>
          <p:cNvSpPr txBox="1"/>
          <p:nvPr/>
        </p:nvSpPr>
        <p:spPr>
          <a:xfrm>
            <a:off x="748145" y="8347724"/>
            <a:ext cx="22381204" cy="923330"/>
          </a:xfrm>
          <a:prstGeom prst="rect">
            <a:avLst/>
          </a:prstGeom>
          <a:noFill/>
        </p:spPr>
        <p:txBody>
          <a:bodyPr wrap="square" rtlCol="0">
            <a:noAutofit/>
          </a:bodyPr>
          <a:lstStyle/>
          <a:p>
            <a:pPr marL="685800" indent="-685800" rtl="0">
              <a:buFont typeface="Arial" panose="020B0604020202020204" pitchFamily="34" charset="0"/>
              <a:buChar char="•"/>
            </a:pPr>
            <a:r>
              <a:rPr lang="es-ES" sz="5200" b="0" i="0" u="none" strike="noStrike" dirty="0">
                <a:solidFill>
                  <a:srgbClr val="FFFFFF"/>
                </a:solidFill>
                <a:highlight>
                  <a:srgbClr val="000000">
                    <a:alpha val="0"/>
                  </a:srgbClr>
                </a:highlight>
                <a:latin typeface="Open Sans"/>
                <a:ea typeface="Open Sans"/>
                <a:cs typeface="Open Sans"/>
              </a:rPr>
              <a:t>Consideren los suplementos de zinc y selenio para tratar la pérdida de cabello.</a:t>
            </a:r>
          </a:p>
        </p:txBody>
      </p:sp>
    </p:spTree>
    <p:custDataLst>
      <p:tags r:id="rId1"/>
    </p:custDataLst>
    <p:extLst>
      <p:ext uri="{BB962C8B-B14F-4D97-AF65-F5344CB8AC3E}">
        <p14:creationId xmlns:p14="http://schemas.microsoft.com/office/powerpoint/2010/main" val="343322807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nodeType="clickPar">
                      <p:stCondLst>
                        <p:cond delay="indefinite"/>
                      </p:stCondLst>
                      <p:childTnLst>
                        <p:par>
                          <p:cTn id="19" fill="hold" nodeType="after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1"/>
      <p:bldP spid="6" grpId="2"/>
      <p:bldP spid="8" grpId="3"/>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96C0CC95-5A14-446F-A8AA-FDA960D7358A}"/>
              </a:ext>
            </a:extLst>
          </p:cNvPr>
          <p:cNvSpPr>
            <a:spLocks noGrp="1"/>
          </p:cNvSpPr>
          <p:nvPr>
            <p:ph type="title"/>
          </p:nvPr>
        </p:nvSpPr>
        <p:spPr>
          <a:xfrm>
            <a:off x="748145" y="495994"/>
            <a:ext cx="23308887" cy="1463040"/>
          </a:xfrm>
        </p:spPr>
        <p:txBody>
          <a:bodyPr>
            <a:noAutofit/>
          </a:bodyPr>
          <a:lstStyle/>
          <a:p>
            <a:pPr rtl="0"/>
            <a:r>
              <a:rPr lang="es-ES" sz="8000" b="0" i="0" u="none" strike="noStrike" dirty="0">
                <a:solidFill>
                  <a:srgbClr val="FFFFFF"/>
                </a:solidFill>
                <a:highlight>
                  <a:srgbClr val="000000">
                    <a:alpha val="0"/>
                  </a:srgbClr>
                </a:highlight>
                <a:latin typeface="GT Eesti Pro Text Medium"/>
              </a:rPr>
              <a:t>Puntos clave</a:t>
            </a:r>
          </a:p>
        </p:txBody>
      </p:sp>
      <p:sp>
        <p:nvSpPr>
          <p:cNvPr id="10" name="TextBox 12"/>
          <p:cNvSpPr txBox="1"/>
          <p:nvPr/>
        </p:nvSpPr>
        <p:spPr>
          <a:xfrm>
            <a:off x="748145" y="3375671"/>
            <a:ext cx="22381204" cy="2585323"/>
          </a:xfrm>
          <a:prstGeom prst="rect">
            <a:avLst/>
          </a:prstGeom>
          <a:noFill/>
        </p:spPr>
        <p:txBody>
          <a:bodyPr wrap="square" rtlCol="0">
            <a:noAutofit/>
          </a:bodyPr>
          <a:lstStyle/>
          <a:p>
            <a:pPr marL="685800" indent="-685800" rtl="0">
              <a:buFont typeface="Arial" panose="020B0604020202020204" pitchFamily="34" charset="0"/>
              <a:buChar char="•"/>
            </a:pPr>
            <a:r>
              <a:rPr lang="es-ES" sz="5200" b="0" i="0" u="none" strike="noStrike" dirty="0">
                <a:solidFill>
                  <a:srgbClr val="FFFFFF"/>
                </a:solidFill>
                <a:highlight>
                  <a:srgbClr val="000000">
                    <a:alpha val="0"/>
                  </a:srgbClr>
                </a:highlight>
                <a:latin typeface="Open Sans"/>
                <a:ea typeface="Open Sans"/>
                <a:cs typeface="Open Sans"/>
              </a:rPr>
              <a:t>La psoriasis puede originarse o empeorar por el litio. Los médicos deben conocer el historial médico del paciente y consultar con un dermatólogo para evaluar el riesgo y las opciones de tratamiento.</a:t>
            </a:r>
          </a:p>
        </p:txBody>
      </p:sp>
      <p:sp>
        <p:nvSpPr>
          <p:cNvPr id="6" name="TextBox 12">
            <a:extLst>
              <a:ext uri="{FF2B5EF4-FFF2-40B4-BE49-F238E27FC236}">
                <a16:creationId xmlns:a16="http://schemas.microsoft.com/office/drawing/2014/main" id="{64A2B941-499F-3E4E-8A9D-4723C3DDD9D9}"/>
              </a:ext>
            </a:extLst>
          </p:cNvPr>
          <p:cNvSpPr txBox="1"/>
          <p:nvPr/>
        </p:nvSpPr>
        <p:spPr>
          <a:xfrm>
            <a:off x="748145" y="6858000"/>
            <a:ext cx="22381204" cy="1754326"/>
          </a:xfrm>
          <a:prstGeom prst="rect">
            <a:avLst/>
          </a:prstGeom>
          <a:noFill/>
        </p:spPr>
        <p:txBody>
          <a:bodyPr wrap="square" rtlCol="0">
            <a:noAutofit/>
          </a:bodyPr>
          <a:lstStyle/>
          <a:p>
            <a:pPr marL="685800" indent="-685800">
              <a:buFont typeface="Arial" panose="020B0604020202020204" pitchFamily="34" charset="0"/>
              <a:buChar char="•"/>
            </a:pPr>
            <a:r>
              <a:rPr lang="es-ES" sz="5200" b="0" i="0" u="none" strike="noStrike" dirty="0">
                <a:solidFill>
                  <a:srgbClr val="FFFFFF"/>
                </a:solidFill>
                <a:highlight>
                  <a:srgbClr val="000000">
                    <a:alpha val="0"/>
                  </a:srgbClr>
                </a:highlight>
                <a:latin typeface="Open Sans"/>
                <a:ea typeface="Open Sans"/>
                <a:cs typeface="Open Sans"/>
              </a:rPr>
              <a:t>Por el tratamiento con litio</a:t>
            </a:r>
            <a:r>
              <a:rPr lang="es-ES" sz="5200" dirty="0">
                <a:solidFill>
                  <a:srgbClr val="FFFFFF"/>
                </a:solidFill>
                <a:highlight>
                  <a:srgbClr val="000000">
                    <a:alpha val="0"/>
                  </a:srgbClr>
                </a:highlight>
                <a:latin typeface="Open Sans"/>
                <a:ea typeface="Open Sans"/>
                <a:cs typeface="Open Sans"/>
              </a:rPr>
              <a:t> pueden aparecer otras erupciones como el acné, esto </a:t>
            </a:r>
            <a:r>
              <a:rPr lang="es-ES" sz="5200" b="0" i="0" u="none" strike="noStrike" dirty="0">
                <a:solidFill>
                  <a:srgbClr val="FFFFFF"/>
                </a:solidFill>
                <a:highlight>
                  <a:srgbClr val="000000">
                    <a:alpha val="0"/>
                  </a:srgbClr>
                </a:highlight>
                <a:latin typeface="Open Sans"/>
                <a:ea typeface="Open Sans"/>
                <a:cs typeface="Open Sans"/>
              </a:rPr>
              <a:t>dificulta la adherencia al tratamiento.</a:t>
            </a:r>
          </a:p>
        </p:txBody>
      </p:sp>
    </p:spTree>
    <p:custDataLst>
      <p:tags r:id="rId1"/>
    </p:custDataLst>
    <p:extLst>
      <p:ext uri="{BB962C8B-B14F-4D97-AF65-F5344CB8AC3E}">
        <p14:creationId xmlns:p14="http://schemas.microsoft.com/office/powerpoint/2010/main" val="57444927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6" grpId="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EDC2D8A6-76AC-4E76-991C-8F6C5D9CB2F5}"/>
              </a:ext>
            </a:extLst>
          </p:cNvPr>
          <p:cNvSpPr>
            <a:spLocks noGrp="1"/>
          </p:cNvSpPr>
          <p:nvPr>
            <p:ph type="title"/>
          </p:nvPr>
        </p:nvSpPr>
        <p:spPr>
          <a:xfrm>
            <a:off x="1663917" y="4200525"/>
            <a:ext cx="15995433" cy="4924426"/>
          </a:xfrm>
        </p:spPr>
        <p:txBody>
          <a:bodyPr>
            <a:noAutofit/>
          </a:bodyPr>
          <a:lstStyle/>
          <a:p>
            <a:pPr rtl="0">
              <a:lnSpc>
                <a:spcPct val="100000"/>
              </a:lnSpc>
            </a:pPr>
            <a:r>
              <a:rPr lang="es-ES" sz="7100" b="0" i="0" u="none" strike="noStrike" dirty="0">
                <a:solidFill>
                  <a:srgbClr val="FFFFFF"/>
                </a:solidFill>
                <a:highlight>
                  <a:srgbClr val="000000">
                    <a:alpha val="0"/>
                  </a:srgbClr>
                </a:highlight>
                <a:latin typeface="GT Eesti Pro Text Medium"/>
              </a:rPr>
              <a:t>Próxima presentación</a:t>
            </a:r>
            <a:br>
              <a:rPr lang="es-ES" sz="12000" b="0" i="0" u="none" strike="noStrike" dirty="0">
                <a:solidFill>
                  <a:srgbClr val="FFFFFF"/>
                </a:solidFill>
                <a:highlight>
                  <a:srgbClr val="000000">
                    <a:alpha val="0"/>
                  </a:srgbClr>
                </a:highlight>
                <a:latin typeface="GT Eesti Pro Text Medium"/>
              </a:rPr>
            </a:br>
            <a:br>
              <a:rPr lang="es-ES" sz="6600" b="0" i="0" u="none" strike="noStrike" dirty="0">
                <a:solidFill>
                  <a:srgbClr val="FFFFFF"/>
                </a:solidFill>
                <a:highlight>
                  <a:srgbClr val="000000">
                    <a:alpha val="0"/>
                  </a:srgbClr>
                </a:highlight>
                <a:latin typeface="GT Eesti Pro Text Medium"/>
              </a:rPr>
            </a:br>
            <a:r>
              <a:rPr lang="es-ES" sz="9600" b="0" i="0" u="none" strike="noStrike" dirty="0">
                <a:solidFill>
                  <a:srgbClr val="FFFFFF"/>
                </a:solidFill>
                <a:highlight>
                  <a:srgbClr val="000000">
                    <a:alpha val="0"/>
                  </a:srgbClr>
                </a:highlight>
                <a:latin typeface="GT Eesti Pro Text Medium"/>
              </a:rPr>
              <a:t>Temblor y efectos secundarios neurológicos por el</a:t>
            </a:r>
            <a:r>
              <a:rPr lang="es-ES" sz="9600" dirty="0">
                <a:solidFill>
                  <a:srgbClr val="FFFFFF"/>
                </a:solidFill>
                <a:highlight>
                  <a:srgbClr val="000000">
                    <a:alpha val="0"/>
                  </a:srgbClr>
                </a:highlight>
                <a:latin typeface="GT Eesti Pro Text Medium"/>
              </a:rPr>
              <a:t> litio</a:t>
            </a:r>
            <a:endParaRPr lang="en-US" sz="9600" dirty="0"/>
          </a:p>
        </p:txBody>
      </p:sp>
    </p:spTree>
    <p:custDataLst>
      <p:tags r:id="rId1"/>
    </p:custDataLst>
    <p:extLst>
      <p:ext uri="{BB962C8B-B14F-4D97-AF65-F5344CB8AC3E}">
        <p14:creationId xmlns:p14="http://schemas.microsoft.com/office/powerpoint/2010/main" val="2783848234"/>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NET" val="4.0.30319.42000"/>
  <p:tag name="AS_OS" val="Microsoft Windows NT 6.2.9200.0"/>
  <p:tag name="AS_RELEASE_DATE" val="2019.11.14"/>
  <p:tag name="AS_TITLE" val="Aspose.Slides for .NET 4.0 Client Profile"/>
  <p:tag name="AS_VERSION" val="19.11"/>
  <p:tag name="FLASHSPRING_ZOOM_TAG" val="79"/>
  <p:tag name="ISPRING_CMI5_LAUNCH_METHOD" val="any window"/>
  <p:tag name="ISPRING_CURRENT_PLAYER_ID" val="universal"/>
  <p:tag name="ISPRING_FIRST_PUBLISH" val="1"/>
  <p:tag name="ISPRING_LMS_API_VERSION" val="SCORM 1.2"/>
  <p:tag name="ISPRING_OUTPUT_FOLDER" val="[[&quot;\u0006\uFFFD\uFFFD\u0006{904F1926-3DD7-4B41-AEAB-7355EC4006C6}&quot;,&quot;F:\\Dropbox (Psych Campus)\\Psychopharmacology\\Psychopharmacology Institute\\storyboards to slides\\[33] Lithium in Clinical Practice\\3305&quot;]]"/>
  <p:tag name="ISPRING_PRESENTATION_TITLE" val="[3305] Managing Hair and Skin Side Effects of Lithium_min"/>
  <p:tag name="ISPRING_PROJECT_FOLDER_UPDATED" val="1"/>
  <p:tag name="ISPRING_PROJECT_VERSION" val="9.3"/>
  <p:tag name="ISPRING_PUBLISH_SETTINGS" val="{&quot;commonSettings&quot;:{&quot;webSettings&quot;:{&quot;useMobileViewer&quot;:&quot;T_FALSE&quot;,&quot;format&quot;:&quot;OF_VIDEO&quot;},&quot;lmsSettings&quot;:{&quot;useMobileViewer&quot;:&quot;T_FALSE&quot;},&quot;cloudSettings&quot;:{&quot;useMobileViewer&quot;:&quot;T_FALSE&quot;},&quot;ispringLmsSettings&quot;:{&quot;useMobileViewer&quot;:&quot;T_FALSE&quot;},&quot;playerId&quot;:&quot;universal&quot;},&quot;advancedSettings&quot;:{&quot;enableTextAllocation&quot;:&quot;T_TRUE&quot;,&quot;viewingFromLocalDrive&quot;:&quot;T_TRUE&quot;,&quot;contentScale&quot;:75,&quot;contentScaleMode&quot;:&quot;SCAL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50,&quot;videoQuality&quot;:50},&quot;secondsOnEachSlide&quot;:5,&quot;hostingSettings&quot;:{},&quot;videoScale&quot;:75},&quot;ispringOnlineSettings&quot;:{&quot;onlineDestinationFolderId&quot;:&quot;1&quot;},&quot;cloudSettings&quot;:{&quot;onlineDestinationFolderId&quot;:&quot;1&quot;},&quot;wordSettings&quot;:{&quot;printCopies&quot;:1}}"/>
  <p:tag name="ISPRING_SCORM_ENDPOINT" val="&lt;endpoint&gt;&lt;enable&gt;0&lt;/enable&gt;&lt;lrs&gt;http://&lt;/lrs&gt;&lt;auth&gt;0&lt;/auth&gt;&lt;login&gt;&lt;/login&gt;&lt;password&gt;&lt;/password&gt;&lt;key&gt;&lt;/key&gt;&lt;name&gt;&lt;/name&gt;&lt;email&gt;&lt;/email&gt;&lt;/endpoint&gt;&#10;"/>
  <p:tag name="ISPRING_SCORM_PASSING_SCORE" val="0.000000"/>
  <p:tag name="ISPRING_SCORM_RATE_QUIZZES" val="0"/>
  <p:tag name="ISPRING_SCORM_RATE_SLIDES" val="0"/>
  <p:tag name="ISPRING_ULTRA_SCORM_COURCE_TITLE" val="[3305] Managing Hair and Skin Side Effects of Lithium_min"/>
  <p:tag name="ISPRING_ULTRA_SCORM_COURSE_ID" val="83C052DA-0958-4E18-9109-688C01942957"/>
  <p:tag name="ISPRINGCLOUDFOLDERID" val="1"/>
  <p:tag name="ISPRINGONLINEFOLDERID" val="1"/>
  <p:tag name="MMPROD_NEXTUNIQUEID" val="10013"/>
  <p:tag name="MMPROD_UIDATA" val="&lt;database version=&quot;11.0&quot;&gt;&lt;object type=&quot;1&quot; unique_id=&quot;10001&quot;&gt;&lt;object type=&quot;2&quot; unique_id=&quot;10831&quot;&gt;&lt;object type=&quot;3&quot; unique_id=&quot;10832&quot;&gt;&lt;property id=&quot;20148&quot; value=&quot;5&quot;/&gt;&lt;property id=&quot;20300&quot; value=&quot;Slide 1&quot;/&gt;&lt;property id=&quot;20307&quot; value=&quot;263&quot;/&gt;&lt;/object&gt;&lt;object type=&quot;3&quot; unique_id=&quot;10841&quot;&gt;&lt;property id=&quot;20148&quot; value=&quot;5&quot;/&gt;&lt;property id=&quot;20300&quot; value=&quot;Slide 6 - &amp;quot;Next Presentation&amp;quot;&quot;/&gt;&lt;property id=&quot;20307&quot; value=&quot;265&quot;/&gt;&lt;/object&gt;&lt;object type=&quot;3&quot; unique_id=&quot;10922&quot;&gt;&lt;property id=&quot;20148&quot; value=&quot;5&quot;/&gt;&lt;property id=&quot;20300&quot; value=&quot;Slide 2&quot;/&gt;&lt;property id=&quot;20307&quot; value=&quot;266&quot;/&gt;&lt;/object&gt;&lt;object type=&quot;3&quot; unique_id=&quot;10923&quot;&gt;&lt;property id=&quot;20148&quot; value=&quot;5&quot;/&gt;&lt;property id=&quot;20300&quot; value=&quot;Slide 3&quot;/&gt;&lt;property id=&quot;20307&quot; value=&quot;267&quot;/&gt;&lt;/object&gt;&lt;object type=&quot;3&quot; unique_id=&quot;10924&quot;&gt;&lt;property id=&quot;20148&quot; value=&quot;5&quot;/&gt;&lt;property id=&quot;20300&quot; value=&quot;Slide 4&quot;/&gt;&lt;property id=&quot;20307&quot; value=&quot;268&quot;/&gt;&lt;/object&gt;&lt;object type=&quot;3&quot; unique_id=&quot;10925&quot;&gt;&lt;property id=&quot;20148&quot; value=&quot;5&quot;/&gt;&lt;property id=&quot;20300&quot; value=&quot;Slide 5&quot;/&gt;&lt;property id=&quot;20307&quot; value=&quot;269&quot;/&gt;&lt;/object&gt;&lt;/object&gt;&lt;object type=&quot;8&quot; unique_id=&quot;10853&quot;&gt;&lt;/object&gt;&lt;/object&gt;&lt;/database&gt;"/>
  <p:tag name="SECTOMILLISECCONVERTED" val="1"/>
  <p:tag name="ISPRING_UUID" val="{CC04C63C-18F1-4AD5-AF19-6A5D885B068F}"/>
  <p:tag name="ISPRING_RESOURCE_FOLDER" val="C:\Users\Tato\Dropbox (Psych Campus)\Psychopharmacology\Instituto de Psicofarmacología\Traducciones\[33] Litio en la práctica clínica\3305\[3305] Spanish(es)\"/>
  <p:tag name="ISPRING_PRESENTATION_PATH" val="C:\Users\Tato\Dropbox (Psych Campus)\Psychopharmacology\Instituto de Psicofarmacología\Traducciones\[33] Litio en la práctica clínica\3305\[3305] Spanish(es).pptx"/>
  <p:tag name="ISPRING_SCREEN_RECS_UPDATED" val="C:\Users\Tato\Dropbox (Psych Campus)\Psychopharmacology\Instituto de Psicofarmacología\Traducciones\[33] Litio en la práctica clínica\3305\[3305] Spanish(es)\"/>
  <p:tag name="ISPRING_PRESENTATION_INFO_2" val="&lt;?xml version=&quot;1.0&quot; encoding=&quot;UTF-8&quot; standalone=&quot;no&quot; ?&gt;&#10;&lt;presentation2&gt;&#10;&#10;  &lt;slides&gt;&#10;    &lt;slide id=&quot;{87F3668E-EBBE-48A5-8037-62C0F2249917}&quot; pptId=&quot;270&quot;/&gt;&#10;    &lt;slide id=&quot;{DA3B382F-6CB3-456C-8583-DD602B3CD74A}&quot; pptId=&quot;266&quot;/&gt;&#10;    &lt;slide id=&quot;{65237C02-CD37-41E8-BADC-668DD4B7B195}&quot; pptId=&quot;267&quot;/&gt;&#10;    &lt;slide id=&quot;{1C857A45-BE51-48E7-8746-804C57CBA7A4}&quot; pptId=&quot;269&quot;/&gt;&#10;    &lt;slide id=&quot;{C9B55C91-BC1A-4E07-8D28-735D5B426231}&quot; pptId=&quot;279&quot;/&gt;&#10;    &lt;slide id=&quot;{A4B843C6-57F9-41DD-932D-3AEF36B139A5}&quot; pptId=&quot;280&quot;/&gt;&#10;    &lt;slide id=&quot;{CD7F3481-6475-4AFB-A7F4-1F54E0C5B59B}&quot; pptId=&quot;278&quot;/&gt;&#10;    &lt;slide id=&quot;{1C12C453-82D8-4E56-93E6-D8925D3134F0}&quot; pptId=&quot;281&quot;/&gt;&#10;    &lt;slide id=&quot;{ECE022AB-0692-4B80-A666-EBE1D03C7811}&quot; pptId=&quot;265&quot;/&gt;&#10;  &lt;/slides&gt;&#10;&#10;  &lt;narration&gt;&#10;    &lt;audioTracks&gt;&#10;      &lt;audioTrack muted=&quot;false&quot; name=&quot;33-05&quot; resource=&quot;25bcd505&quot; slideId=&quot;{87F3668E-EBBE-48A5-8037-62C0F2249917}&quot; startTime=&quot;0&quot; stepIndex=&quot;0&quot; volume=&quot;1&quot;&gt;&#10;        &lt;audio channels=&quot;1&quot; format=&quot;s16&quot; sampleRate=&quot;44100&quot;/&gt;&#10;      &lt;/audioTrack&gt;&#10;    &lt;/audioTracks&gt;&#10;    &lt;videoTracks/&gt;&#10;  &lt;/narration&gt;&#10;&#10;&lt;/presentation2&gt;&#10;"/>
</p:tagLst>
</file>

<file path=ppt/tags/tag10.xml><?xml version="1.0" encoding="utf-8"?>
<p:tagLst xmlns:a="http://schemas.openxmlformats.org/drawingml/2006/main" xmlns:r="http://schemas.openxmlformats.org/officeDocument/2006/relationships" xmlns:p="http://schemas.openxmlformats.org/presentationml/2006/main">
  <p:tag name="GENSWF_ADVANCE_TIME" val="5.000"/>
  <p:tag name="ISPRING_CUSTOM_TIMING_USED" val="1"/>
  <p:tag name="ISPRING_SLIDE_ID_2" val="{ECE022AB-0692-4B80-A666-EBE1D03C7811}"/>
</p:tagLst>
</file>

<file path=ppt/tags/tag2.xml><?xml version="1.0" encoding="utf-8"?>
<p:tagLst xmlns:a="http://schemas.openxmlformats.org/drawingml/2006/main" xmlns:r="http://schemas.openxmlformats.org/officeDocument/2006/relationships" xmlns:p="http://schemas.openxmlformats.org/presentationml/2006/main">
  <p:tag name="GENSWF_ADVANCE_TIME" val="19.632"/>
  <p:tag name="ISPRING_CUSTOM_TIMING_USED" val="1"/>
  <p:tag name="ISPRING_SLIDE_ID_2" val="{87F3668E-EBBE-48A5-8037-62C0F2249917}"/>
</p:tagLst>
</file>

<file path=ppt/tags/tag3.xml><?xml version="1.0" encoding="utf-8"?>
<p:tagLst xmlns:a="http://schemas.openxmlformats.org/drawingml/2006/main" xmlns:r="http://schemas.openxmlformats.org/officeDocument/2006/relationships" xmlns:p="http://schemas.openxmlformats.org/presentationml/2006/main">
  <p:tag name="GENSWF_ADVANCE_TIME" val="63.912"/>
  <p:tag name="ISPRING_CUSTOM_TIMING_USED" val="1"/>
  <p:tag name="TIMING" val="|0.336|2.681|12.653|11.893|15.278"/>
  <p:tag name="ISPRING_SLIDE_ID_2" val="{DA3B382F-6CB3-456C-8583-DD602B3CD74A}"/>
</p:tagLst>
</file>

<file path=ppt/tags/tag4.xml><?xml version="1.0" encoding="utf-8"?>
<p:tagLst xmlns:a="http://schemas.openxmlformats.org/drawingml/2006/main" xmlns:r="http://schemas.openxmlformats.org/officeDocument/2006/relationships" xmlns:p="http://schemas.openxmlformats.org/presentationml/2006/main">
  <p:tag name="GENSWF_ADVANCE_TIME" val="25.400"/>
  <p:tag name="ISPRING_CUSTOM_TIMING_USED" val="1"/>
  <p:tag name="TIMING" val="|0.273|6.117|1.628|4.48|6.429"/>
  <p:tag name="ISPRING_SLIDE_ID_2" val="{65237C02-CD37-41E8-BADC-668DD4B7B195}"/>
</p:tagLst>
</file>

<file path=ppt/tags/tag5.xml><?xml version="1.0" encoding="utf-8"?>
<p:tagLst xmlns:a="http://schemas.openxmlformats.org/drawingml/2006/main" xmlns:r="http://schemas.openxmlformats.org/officeDocument/2006/relationships" xmlns:p="http://schemas.openxmlformats.org/presentationml/2006/main">
  <p:tag name="GENSWF_ADVANCE_TIME" val="141.811"/>
  <p:tag name="ISPRING_CUSTOM_TIMING_USED" val="1"/>
  <p:tag name="TIMING" val="|0.307|3.516|37.453|21.129|53.118"/>
  <p:tag name="ISPRING_SLIDE_ID_2" val="{1C857A45-BE51-48E7-8746-804C57CBA7A4}"/>
</p:tagLst>
</file>

<file path=ppt/tags/tag6.xml><?xml version="1.0" encoding="utf-8"?>
<p:tagLst xmlns:a="http://schemas.openxmlformats.org/drawingml/2006/main" xmlns:r="http://schemas.openxmlformats.org/officeDocument/2006/relationships" xmlns:p="http://schemas.openxmlformats.org/presentationml/2006/main">
  <p:tag name="GENSWF_ADVANCE_TIME" val="37.050"/>
  <p:tag name="ISPRING_CUSTOM_TIMING_USED" val="1"/>
  <p:tag name="TIMING" val="|0.205|4.463|22.277"/>
  <p:tag name="ISPRING_SLIDE_ID_2" val="{C9B55C91-BC1A-4E07-8D28-735D5B426231}"/>
</p:tagLst>
</file>

<file path=ppt/tags/tag7.xml><?xml version="1.0" encoding="utf-8"?>
<p:tagLst xmlns:a="http://schemas.openxmlformats.org/drawingml/2006/main" xmlns:r="http://schemas.openxmlformats.org/officeDocument/2006/relationships" xmlns:p="http://schemas.openxmlformats.org/presentationml/2006/main">
  <p:tag name="GENSWF_ADVANCE_TIME" val="61.755"/>
  <p:tag name="ISPRING_CUSTOM_TIMING_USED" val="1"/>
  <p:tag name="TIMING" val="|0.318|11.103|25.92|12.755"/>
  <p:tag name="ISPRING_SLIDE_ID_2" val="{A4B843C6-57F9-41DD-932D-3AEF36B139A5}"/>
</p:tagLst>
</file>

<file path=ppt/tags/tag8.xml><?xml version="1.0" encoding="utf-8"?>
<p:tagLst xmlns:a="http://schemas.openxmlformats.org/drawingml/2006/main" xmlns:r="http://schemas.openxmlformats.org/officeDocument/2006/relationships" xmlns:p="http://schemas.openxmlformats.org/presentationml/2006/main">
  <p:tag name="GENSWF_ADVANCE_TIME" val="37.099"/>
  <p:tag name="ISPRING_CUSTOM_TIMING_USED" val="1"/>
  <p:tag name="TIMING" val="|0.425|4.169|7.055|13.345"/>
  <p:tag name="ISPRING_SLIDE_ID_2" val="{CD7F3481-6475-4AFB-A7F4-1F54E0C5B59B}"/>
</p:tagLst>
</file>

<file path=ppt/tags/tag9.xml><?xml version="1.0" encoding="utf-8"?>
<p:tagLst xmlns:a="http://schemas.openxmlformats.org/drawingml/2006/main" xmlns:r="http://schemas.openxmlformats.org/officeDocument/2006/relationships" xmlns:p="http://schemas.openxmlformats.org/presentationml/2006/main">
  <p:tag name="GENSWF_ADVANCE_TIME" val="36.344"/>
  <p:tag name="ISPRING_CUSTOM_TIMING_USED" val="1"/>
  <p:tag name="TIMING" val="|4.339|19.588"/>
  <p:tag name="ISPRING_SLIDE_ID_2" val="{1C12C453-82D8-4E56-93E6-D8925D3134F0}"/>
</p:tagLst>
</file>

<file path=ppt/theme/theme1.xml><?xml version="1.0" encoding="utf-8"?>
<a:theme xmlns:a="http://schemas.openxmlformats.org/drawingml/2006/main" name="Office Theme">
  <a:themeElements>
    <a:clrScheme name="PI 2017">
      <a:dk1>
        <a:sysClr val="windowText" lastClr="000000"/>
      </a:dk1>
      <a:lt1>
        <a:sysClr val="window" lastClr="FFFFFF"/>
      </a:lt1>
      <a:dk2>
        <a:srgbClr val="FFFFFF"/>
      </a:dk2>
      <a:lt2>
        <a:srgbClr val="EEECE1"/>
      </a:lt2>
      <a:accent1>
        <a:srgbClr val="B32234"/>
      </a:accent1>
      <a:accent2>
        <a:srgbClr val="00618F"/>
      </a:accent2>
      <a:accent3>
        <a:srgbClr val="008490"/>
      </a:accent3>
      <a:accent4>
        <a:srgbClr val="009174"/>
      </a:accent4>
      <a:accent5>
        <a:srgbClr val="4F089E"/>
      </a:accent5>
      <a:accent6>
        <a:srgbClr val="AF3C18"/>
      </a:accent6>
      <a:hlink>
        <a:srgbClr val="000000"/>
      </a:hlink>
      <a:folHlink>
        <a:srgbClr val="000000"/>
      </a:folHlink>
    </a:clrScheme>
    <a:fontScheme name="Personalizado 1">
      <a:majorFont>
        <a:latin typeface="Open Sans Light"/>
        <a:ea typeface="Arial"/>
        <a:cs typeface="Arial"/>
      </a:majorFont>
      <a:minorFont>
        <a:latin typeface="Open Sans Light"/>
        <a:ea typeface="Arial"/>
        <a:cs typeface="Arial"/>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127796</TotalTime>
  <Words>1729</Words>
  <Application>Microsoft Office PowerPoint</Application>
  <PresentationFormat>Personalizado</PresentationFormat>
  <Paragraphs>78</Paragraphs>
  <Slides>9</Slides>
  <Notes>9</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9</vt:i4>
      </vt:variant>
    </vt:vector>
  </HeadingPairs>
  <TitlesOfParts>
    <vt:vector size="16" baseType="lpstr">
      <vt:lpstr>Arial</vt:lpstr>
      <vt:lpstr>Calibri</vt:lpstr>
      <vt:lpstr>GT Eesti Pro Text Medium</vt:lpstr>
      <vt:lpstr>Open Sans</vt:lpstr>
      <vt:lpstr>Open Sans Light</vt:lpstr>
      <vt:lpstr>Tipo de letra del sistema</vt: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Puntos clave</vt:lpstr>
      <vt:lpstr>Puntos clave</vt:lpstr>
      <vt:lpstr>Próxima presentación  Temblor y efectos secundarios neurológicos por el litio</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[3305] Managing Hair and Skin Side Effects of Lithium_min</dc:title>
  <dc:creator>Flavio</dc:creator>
  <cp:lastModifiedBy>Gonzalo Prado</cp:lastModifiedBy>
  <cp:revision>1944</cp:revision>
  <dcterms:created xsi:type="dcterms:W3CDTF">2018-07-18T16:50:36Z</dcterms:created>
  <dcterms:modified xsi:type="dcterms:W3CDTF">2020-08-27T17:11:11Z</dcterms:modified>
</cp:coreProperties>
</file>