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70" r:id="rId2"/>
    <p:sldId id="266" r:id="rId3"/>
    <p:sldId id="267" r:id="rId4"/>
    <p:sldId id="269" r:id="rId5"/>
    <p:sldId id="279" r:id="rId6"/>
    <p:sldId id="280" r:id="rId7"/>
    <p:sldId id="278" r:id="rId8"/>
    <p:sldId id="281" r:id="rId9"/>
    <p:sldId id="265" r:id="rId10"/>
  </p:sldIdLst>
  <p:sldSz cx="24387175" cy="13716000"/>
  <p:notesSz cx="6858000" cy="9144000"/>
  <p:custDataLst>
    <p:tags r:id="rId1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8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B7A5"/>
    <a:srgbClr val="362695"/>
    <a:srgbClr val="4430BB"/>
    <a:srgbClr val="0B426C"/>
    <a:srgbClr val="0E5892"/>
    <a:srgbClr val="301CCD"/>
    <a:srgbClr val="147D89"/>
    <a:srgbClr val="EB008A"/>
    <a:srgbClr val="007FBE"/>
    <a:srgbClr val="1570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63899" autoAdjust="0"/>
  </p:normalViewPr>
  <p:slideViewPr>
    <p:cSldViewPr snapToGrid="0">
      <p:cViewPr varScale="1">
        <p:scale>
          <a:sx n="22" d="100"/>
          <a:sy n="22" d="100"/>
        </p:scale>
        <p:origin x="1716" y="54"/>
      </p:cViewPr>
      <p:guideLst>
        <p:guide orient="horz" pos="4320"/>
        <p:guide pos="7681"/>
      </p:guideLst>
    </p:cSldViewPr>
  </p:slideViewPr>
  <p:notesTextViewPr>
    <p:cViewPr>
      <p:scale>
        <a:sx n="150" d="100"/>
        <a:sy n="150" d="100"/>
      </p:scale>
      <p:origin x="0" y="0"/>
    </p:cViewPr>
  </p:notesTextViewPr>
  <p:notesViewPr>
    <p:cSldViewPr snapToGrid="0">
      <p:cViewPr>
        <p:scale>
          <a:sx n="66" d="100"/>
          <a:sy n="66" d="100"/>
        </p:scale>
        <p:origin x="4290" y="6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E3EE39-9C26-44FC-9D49-2A9C1F4B7170}" type="datetimeFigureOut">
              <a:rPr lang="es-AR" smtClean="0"/>
              <a:pPr/>
              <a:t>18/6/2020</a:t>
            </a:fld>
            <a:endParaRPr lang="es-A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12B9DA-E754-42EC-82CF-C2D7C6E33208}" type="slidenum">
              <a:rPr lang="es-AR" smtClean="0"/>
              <a:pPr/>
              <a:t>‹№›</a:t>
            </a:fld>
            <a:endParaRPr lang="es-AR"/>
          </a:p>
        </p:txBody>
      </p:sp>
    </p:spTree>
    <p:extLst>
      <p:ext uri="{BB962C8B-B14F-4D97-AF65-F5344CB8AC3E}">
        <p14:creationId xmlns:p14="http://schemas.microsoft.com/office/powerpoint/2010/main" val="3387708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3BC6AE-C41A-4C31-B35E-867017A91388}" type="datetimeFigureOut">
              <a:rPr lang="es-AR" smtClean="0"/>
              <a:pPr/>
              <a:t>18/6/2020</a:t>
            </a:fld>
            <a:endParaRPr lang="es-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E44362-1BF4-4034-B4E0-3CE299A713A7}" type="slidenum">
              <a:rPr lang="es-AR" smtClean="0"/>
              <a:pPr/>
              <a:t>‹№›</a:t>
            </a:fld>
            <a:endParaRPr lang="es-AR"/>
          </a:p>
        </p:txBody>
      </p:sp>
    </p:spTree>
    <p:extLst>
      <p:ext uri="{BB962C8B-B14F-4D97-AF65-F5344CB8AC3E}">
        <p14:creationId xmlns:p14="http://schemas.microsoft.com/office/powerpoint/2010/main" val="1268651386"/>
      </p:ext>
    </p:extLst>
  </p:cSld>
  <p:clrMap bg1="lt1" tx1="dk1" bg2="lt2" tx2="dk2" accent1="accent1" accent2="accent2" accent3="accent3" accent4="accent4" accent5="accent5" accent6="accent6" hlink="hlink" folHlink="folHlink"/>
  <p:notesStyle>
    <a:lvl1pPr marL="0" algn="l" defTabSz="1828355" rtl="0" eaLnBrk="1" latinLnBrk="0" hangingPunct="1">
      <a:defRPr sz="2400" kern="1200">
        <a:solidFill>
          <a:schemeClr val="tx1"/>
        </a:solidFill>
        <a:latin typeface="+mn-lt"/>
        <a:ea typeface="+mn-ea"/>
        <a:cs typeface="+mn-cs"/>
      </a:defRPr>
    </a:lvl1pPr>
    <a:lvl2pPr marL="914178" algn="l" defTabSz="1828355" rtl="0" eaLnBrk="1" latinLnBrk="0" hangingPunct="1">
      <a:defRPr sz="2400" kern="1200">
        <a:solidFill>
          <a:schemeClr val="tx1"/>
        </a:solidFill>
        <a:latin typeface="+mn-lt"/>
        <a:ea typeface="+mn-ea"/>
        <a:cs typeface="+mn-cs"/>
      </a:defRPr>
    </a:lvl2pPr>
    <a:lvl3pPr marL="1828355" algn="l" defTabSz="1828355" rtl="0" eaLnBrk="1" latinLnBrk="0" hangingPunct="1">
      <a:defRPr sz="2400" kern="1200">
        <a:solidFill>
          <a:schemeClr val="tx1"/>
        </a:solidFill>
        <a:latin typeface="+mn-lt"/>
        <a:ea typeface="+mn-ea"/>
        <a:cs typeface="+mn-cs"/>
      </a:defRPr>
    </a:lvl3pPr>
    <a:lvl4pPr marL="2742531" algn="l" defTabSz="1828355" rtl="0" eaLnBrk="1" latinLnBrk="0" hangingPunct="1">
      <a:defRPr sz="2400" kern="1200">
        <a:solidFill>
          <a:schemeClr val="tx1"/>
        </a:solidFill>
        <a:latin typeface="+mn-lt"/>
        <a:ea typeface="+mn-ea"/>
        <a:cs typeface="+mn-cs"/>
      </a:defRPr>
    </a:lvl4pPr>
    <a:lvl5pPr marL="3656709" algn="l" defTabSz="1828355" rtl="0" eaLnBrk="1" latinLnBrk="0" hangingPunct="1">
      <a:defRPr sz="2400" kern="1200">
        <a:solidFill>
          <a:schemeClr val="tx1"/>
        </a:solidFill>
        <a:latin typeface="+mn-lt"/>
        <a:ea typeface="+mn-ea"/>
        <a:cs typeface="+mn-cs"/>
      </a:defRPr>
    </a:lvl5pPr>
    <a:lvl6pPr marL="4570886" algn="l" defTabSz="1828355" rtl="0" eaLnBrk="1" latinLnBrk="0" hangingPunct="1">
      <a:defRPr sz="2400" kern="1200">
        <a:solidFill>
          <a:schemeClr val="tx1"/>
        </a:solidFill>
        <a:latin typeface="+mn-lt"/>
        <a:ea typeface="+mn-ea"/>
        <a:cs typeface="+mn-cs"/>
      </a:defRPr>
    </a:lvl6pPr>
    <a:lvl7pPr marL="5485062" algn="l" defTabSz="1828355" rtl="0" eaLnBrk="1" latinLnBrk="0" hangingPunct="1">
      <a:defRPr sz="2400" kern="1200">
        <a:solidFill>
          <a:schemeClr val="tx1"/>
        </a:solidFill>
        <a:latin typeface="+mn-lt"/>
        <a:ea typeface="+mn-ea"/>
        <a:cs typeface="+mn-cs"/>
      </a:defRPr>
    </a:lvl7pPr>
    <a:lvl8pPr marL="6399240" algn="l" defTabSz="1828355" rtl="0" eaLnBrk="1" latinLnBrk="0" hangingPunct="1">
      <a:defRPr sz="2400" kern="1200">
        <a:solidFill>
          <a:schemeClr val="tx1"/>
        </a:solidFill>
        <a:latin typeface="+mn-lt"/>
        <a:ea typeface="+mn-ea"/>
        <a:cs typeface="+mn-cs"/>
      </a:defRPr>
    </a:lvl8pPr>
    <a:lvl9pPr marL="7313417" algn="l" defTabSz="1828355"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828355"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mn-lt"/>
                <a:ea typeface="+mn-ea"/>
                <a:cs typeface="+mn-cs"/>
              </a:rPr>
              <a:t>So in video 5, we have the subject of managing hair and skin side effects, one of those sets of side effects that can be so unacceptable that patients will want to reject lithium forever and want you to try everything else you've got before they'd be willing to even think about reconsidering it.</a:t>
            </a:r>
          </a:p>
          <a:p>
            <a:endParaRPr lang="en-US" dirty="0"/>
          </a:p>
        </p:txBody>
      </p:sp>
      <p:sp>
        <p:nvSpPr>
          <p:cNvPr id="4" name="Marcador de número de diapositiva 3"/>
          <p:cNvSpPr>
            <a:spLocks noGrp="1"/>
          </p:cNvSpPr>
          <p:nvPr>
            <p:ph type="sldNum" sz="quarter" idx="10"/>
          </p:nvPr>
        </p:nvSpPr>
        <p:spPr/>
        <p:txBody>
          <a:bodyPr/>
          <a:lstStyle/>
          <a:p>
            <a:fld id="{94E44362-1BF4-4034-B4E0-3CE299A713A7}" type="slidenum">
              <a:rPr lang="es-AR" smtClean="0"/>
              <a:pPr/>
              <a:t>1</a:t>
            </a:fld>
            <a:endParaRPr lang="es-AR"/>
          </a:p>
        </p:txBody>
      </p:sp>
    </p:spTree>
    <p:extLst>
      <p:ext uri="{BB962C8B-B14F-4D97-AF65-F5344CB8AC3E}">
        <p14:creationId xmlns:p14="http://schemas.microsoft.com/office/powerpoint/2010/main" val="918030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55000" lnSpcReduction="20000"/>
          </a:bodyPr>
          <a:lstStyle/>
          <a:p>
            <a:pPr marL="0" marR="0" lvl="0" indent="0" algn="l" defTabSz="1828434"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mn-lt"/>
                <a:ea typeface="+mn-ea"/>
                <a:cs typeface="+mn-cs"/>
              </a:rPr>
              <a:t>So let's start with hair loss. And hair loss may affect up to 10% of people who take lithium. Interestingly though, in a comparison with valproate, valproate caused hair loss in 12%. So yes, this could happen. It's more common in women. Maybe there's a lower rate probably, not clear but we don't have good head-to-head data but carbamazepine may have lower hair loss rates. So what to do? First of all, rule out low thyroid. That is one of the causes of hair dropping out. This is a long-term side effect. I had discussed in previous videos how you need to monitor thyroid function every six months and we should be keeping TSHs according to the very latest thinking, lower than we used to think we should keep them, maybe even at 2 or less with the TSH, certainly no higher than 5. And treating with thyroxine. And sooner rather than later before side effects like hair loss occur and the other side effects like weight gain.</a:t>
            </a:r>
          </a:p>
          <a:p>
            <a:pPr lvl="0">
              <a:defRPr/>
            </a:pPr>
            <a:endParaRPr lang="en-US" b="1" dirty="0"/>
          </a:p>
          <a:p>
            <a:pPr lvl="0">
              <a:defRPr/>
            </a:pPr>
            <a:r>
              <a:rPr lang="en-US" b="0" dirty="0"/>
              <a:t>*References*</a:t>
            </a:r>
          </a:p>
          <a:p>
            <a:pPr lvl="0">
              <a:defRPr/>
            </a:pPr>
            <a:endParaRPr lang="en-US" b="1" dirty="0"/>
          </a:p>
          <a:p>
            <a:pPr lvl="0">
              <a:defRPr/>
            </a:pPr>
            <a:r>
              <a:rPr lang="en-US" sz="2400" b="0" i="0" kern="1200" dirty="0" err="1">
                <a:solidFill>
                  <a:schemeClr val="tx1"/>
                </a:solidFill>
                <a:effectLst/>
                <a:latin typeface="+mn-lt"/>
                <a:ea typeface="+mn-ea"/>
                <a:cs typeface="+mn-cs"/>
              </a:rPr>
              <a:t>Grootens</a:t>
            </a:r>
            <a:r>
              <a:rPr lang="en-US" sz="2400" b="0" i="0" kern="1200" dirty="0">
                <a:solidFill>
                  <a:schemeClr val="tx1"/>
                </a:solidFill>
                <a:effectLst/>
                <a:latin typeface="+mn-lt"/>
                <a:ea typeface="+mn-ea"/>
                <a:cs typeface="+mn-cs"/>
              </a:rPr>
              <a:t>, K. P., &amp; </a:t>
            </a:r>
            <a:r>
              <a:rPr lang="en-US" sz="2400" b="0" i="0" kern="1200" dirty="0" err="1">
                <a:solidFill>
                  <a:schemeClr val="tx1"/>
                </a:solidFill>
                <a:effectLst/>
                <a:latin typeface="+mn-lt"/>
                <a:ea typeface="+mn-ea"/>
                <a:cs typeface="+mn-cs"/>
              </a:rPr>
              <a:t>Hartong</a:t>
            </a:r>
            <a:r>
              <a:rPr lang="en-US" sz="2400" b="0" i="0" kern="1200" dirty="0">
                <a:solidFill>
                  <a:schemeClr val="tx1"/>
                </a:solidFill>
                <a:effectLst/>
                <a:latin typeface="+mn-lt"/>
                <a:ea typeface="+mn-ea"/>
                <a:cs typeface="+mn-cs"/>
              </a:rPr>
              <a:t>, E. G. (2017). A Case Report of Biotin Treatment for Valproate-Induced Hair Loss. </a:t>
            </a:r>
            <a:r>
              <a:rPr lang="en-US" sz="2400" b="0" i="1" kern="1200" dirty="0">
                <a:solidFill>
                  <a:schemeClr val="tx1"/>
                </a:solidFill>
                <a:effectLst/>
                <a:latin typeface="+mn-lt"/>
                <a:ea typeface="+mn-ea"/>
                <a:cs typeface="+mn-cs"/>
              </a:rPr>
              <a:t>The Journal of clinical psychiatry</a:t>
            </a:r>
            <a:r>
              <a:rPr lang="en-US" sz="2400" b="0" i="0" kern="1200" dirty="0">
                <a:solidFill>
                  <a:schemeClr val="tx1"/>
                </a:solidFill>
                <a:effectLst/>
                <a:latin typeface="+mn-lt"/>
                <a:ea typeface="+mn-ea"/>
                <a:cs typeface="+mn-cs"/>
              </a:rPr>
              <a:t>, </a:t>
            </a:r>
            <a:r>
              <a:rPr lang="en-US" sz="2400" b="0" i="1" kern="1200" dirty="0">
                <a:solidFill>
                  <a:schemeClr val="tx1"/>
                </a:solidFill>
                <a:effectLst/>
                <a:latin typeface="+mn-lt"/>
                <a:ea typeface="+mn-ea"/>
                <a:cs typeface="+mn-cs"/>
              </a:rPr>
              <a:t>78</a:t>
            </a:r>
            <a:r>
              <a:rPr lang="en-US" sz="2400" b="0" i="0" kern="1200" dirty="0">
                <a:solidFill>
                  <a:schemeClr val="tx1"/>
                </a:solidFill>
                <a:effectLst/>
                <a:latin typeface="+mn-lt"/>
                <a:ea typeface="+mn-ea"/>
                <a:cs typeface="+mn-cs"/>
              </a:rPr>
              <a:t>(7), e838-e838.</a:t>
            </a:r>
            <a:endParaRPr lang="en-US" b="1" dirty="0"/>
          </a:p>
          <a:p>
            <a:r>
              <a:rPr lang="en-US" sz="2400" b="0" i="0" kern="1200" dirty="0">
                <a:solidFill>
                  <a:schemeClr val="tx1"/>
                </a:solidFill>
                <a:effectLst/>
                <a:latin typeface="+mn-lt"/>
                <a:ea typeface="+mn-ea"/>
                <a:cs typeface="+mn-cs"/>
              </a:rPr>
              <a:t>Carroll, J. A., Jefferson, J. W., &amp; </a:t>
            </a:r>
            <a:r>
              <a:rPr lang="en-US" sz="2400" b="0" i="0" kern="1200" dirty="0" err="1">
                <a:solidFill>
                  <a:schemeClr val="tx1"/>
                </a:solidFill>
                <a:effectLst/>
                <a:latin typeface="+mn-lt"/>
                <a:ea typeface="+mn-ea"/>
                <a:cs typeface="+mn-cs"/>
              </a:rPr>
              <a:t>Greist</a:t>
            </a:r>
            <a:r>
              <a:rPr lang="en-US" sz="2400" b="0" i="0" kern="1200" dirty="0">
                <a:solidFill>
                  <a:schemeClr val="tx1"/>
                </a:solidFill>
                <a:effectLst/>
                <a:latin typeface="+mn-lt"/>
                <a:ea typeface="+mn-ea"/>
                <a:cs typeface="+mn-cs"/>
              </a:rPr>
              <a:t>, J. H. (1987). Psychiatric uses of lithium for children and adolescents. </a:t>
            </a:r>
            <a:r>
              <a:rPr lang="en-US" sz="2400" b="0" i="1" kern="1200" dirty="0">
                <a:solidFill>
                  <a:schemeClr val="tx1"/>
                </a:solidFill>
                <a:effectLst/>
                <a:latin typeface="+mn-lt"/>
                <a:ea typeface="+mn-ea"/>
                <a:cs typeface="+mn-cs"/>
              </a:rPr>
              <a:t>Psychiatric Services</a:t>
            </a:r>
            <a:r>
              <a:rPr lang="en-US" sz="2400" b="0" i="0" kern="1200" dirty="0">
                <a:solidFill>
                  <a:schemeClr val="tx1"/>
                </a:solidFill>
                <a:effectLst/>
                <a:latin typeface="+mn-lt"/>
                <a:ea typeface="+mn-ea"/>
                <a:cs typeface="+mn-cs"/>
              </a:rPr>
              <a:t>, </a:t>
            </a:r>
            <a:r>
              <a:rPr lang="en-US" sz="2400" b="0" i="1" kern="1200" dirty="0">
                <a:solidFill>
                  <a:schemeClr val="tx1"/>
                </a:solidFill>
                <a:effectLst/>
                <a:latin typeface="+mn-lt"/>
                <a:ea typeface="+mn-ea"/>
                <a:cs typeface="+mn-cs"/>
              </a:rPr>
              <a:t>38</a:t>
            </a:r>
            <a:r>
              <a:rPr lang="en-US" sz="2400" b="0" i="0" kern="1200" dirty="0">
                <a:solidFill>
                  <a:schemeClr val="tx1"/>
                </a:solidFill>
                <a:effectLst/>
                <a:latin typeface="+mn-lt"/>
                <a:ea typeface="+mn-ea"/>
                <a:cs typeface="+mn-cs"/>
              </a:rPr>
              <a:t>(9), 927-928.</a:t>
            </a:r>
            <a:endParaRPr lang="en-US" dirty="0"/>
          </a:p>
          <a:p>
            <a:endParaRPr lang="es-ES_tradnl" dirty="0"/>
          </a:p>
        </p:txBody>
      </p:sp>
      <p:sp>
        <p:nvSpPr>
          <p:cNvPr id="4" name="Marcador de número de diapositiva 3"/>
          <p:cNvSpPr>
            <a:spLocks noGrp="1"/>
          </p:cNvSpPr>
          <p:nvPr>
            <p:ph type="sldNum" sz="quarter" idx="10"/>
          </p:nvPr>
        </p:nvSpPr>
        <p:spPr/>
        <p:txBody>
          <a:bodyPr/>
          <a:lstStyle/>
          <a:p>
            <a:fld id="{94E44362-1BF4-4034-B4E0-3CE299A713A7}" type="slidenum">
              <a:rPr lang="es-AR" smtClean="0"/>
              <a:pPr/>
              <a:t>2</a:t>
            </a:fld>
            <a:endParaRPr lang="es-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70000" lnSpcReduction="20000"/>
          </a:bodyPr>
          <a:lstStyle/>
          <a:p>
            <a:r>
              <a:rPr lang="en-US" sz="2400" kern="1200" dirty="0">
                <a:solidFill>
                  <a:schemeClr val="tx1"/>
                </a:solidFill>
                <a:effectLst/>
                <a:latin typeface="+mn-lt"/>
                <a:ea typeface="+mn-ea"/>
                <a:cs typeface="+mn-cs"/>
              </a:rPr>
              <a:t>Some think that the mechanisms are different for what causes the hair loss and it's been proposed that there's a biotin deficiency in valproate. </a:t>
            </a:r>
          </a:p>
          <a:p>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Whereas, with lithium, it may be that there are minerals, zinc and selenium that are involved in hair growth and those maybe have their absorption affected. Actually, valproate could do that too with those minerals. So these are the possible mechanisms. </a:t>
            </a:r>
          </a:p>
          <a:p>
            <a:pPr lvl="0">
              <a:defRPr/>
            </a:pPr>
            <a:endParaRPr lang="en-US" b="1" dirty="0"/>
          </a:p>
          <a:p>
            <a:pPr lvl="0">
              <a:defRPr/>
            </a:pPr>
            <a:r>
              <a:rPr lang="en-US" b="0" dirty="0"/>
              <a:t>*References*</a:t>
            </a:r>
          </a:p>
          <a:p>
            <a:pPr lvl="0">
              <a:defRPr/>
            </a:pPr>
            <a:endParaRPr lang="en-US" b="1" dirty="0"/>
          </a:p>
          <a:p>
            <a:r>
              <a:rPr lang="en-US" sz="2400" b="0" i="0" kern="1200" dirty="0" err="1">
                <a:solidFill>
                  <a:schemeClr val="tx1"/>
                </a:solidFill>
                <a:effectLst/>
                <a:latin typeface="+mn-lt"/>
                <a:ea typeface="+mn-ea"/>
                <a:cs typeface="+mn-cs"/>
              </a:rPr>
              <a:t>Grootens</a:t>
            </a:r>
            <a:r>
              <a:rPr lang="en-US" sz="2400" b="0" i="0" kern="1200" dirty="0">
                <a:solidFill>
                  <a:schemeClr val="tx1"/>
                </a:solidFill>
                <a:effectLst/>
                <a:latin typeface="+mn-lt"/>
                <a:ea typeface="+mn-ea"/>
                <a:cs typeface="+mn-cs"/>
              </a:rPr>
              <a:t>, K. P., &amp; </a:t>
            </a:r>
            <a:r>
              <a:rPr lang="en-US" sz="2400" b="0" i="0" kern="1200" dirty="0" err="1">
                <a:solidFill>
                  <a:schemeClr val="tx1"/>
                </a:solidFill>
                <a:effectLst/>
                <a:latin typeface="+mn-lt"/>
                <a:ea typeface="+mn-ea"/>
                <a:cs typeface="+mn-cs"/>
              </a:rPr>
              <a:t>Hartong</a:t>
            </a:r>
            <a:r>
              <a:rPr lang="en-US" sz="2400" b="0" i="0" kern="1200" dirty="0">
                <a:solidFill>
                  <a:schemeClr val="tx1"/>
                </a:solidFill>
                <a:effectLst/>
                <a:latin typeface="+mn-lt"/>
                <a:ea typeface="+mn-ea"/>
                <a:cs typeface="+mn-cs"/>
              </a:rPr>
              <a:t>, E. G. (2017). A Case Report of Biotin Treatment for Valproate-Induced Hair Loss. </a:t>
            </a:r>
            <a:r>
              <a:rPr lang="en-US" sz="2400" b="0" i="1" kern="1200" dirty="0">
                <a:solidFill>
                  <a:schemeClr val="tx1"/>
                </a:solidFill>
                <a:effectLst/>
                <a:latin typeface="+mn-lt"/>
                <a:ea typeface="+mn-ea"/>
                <a:cs typeface="+mn-cs"/>
              </a:rPr>
              <a:t>The Journal of clinical psychiatry</a:t>
            </a:r>
            <a:r>
              <a:rPr lang="en-US" sz="2400" b="0" i="0" kern="1200" dirty="0">
                <a:solidFill>
                  <a:schemeClr val="tx1"/>
                </a:solidFill>
                <a:effectLst/>
                <a:latin typeface="+mn-lt"/>
                <a:ea typeface="+mn-ea"/>
                <a:cs typeface="+mn-cs"/>
              </a:rPr>
              <a:t>, </a:t>
            </a:r>
            <a:r>
              <a:rPr lang="en-US" sz="2400" b="0" i="1" kern="1200" dirty="0">
                <a:solidFill>
                  <a:schemeClr val="tx1"/>
                </a:solidFill>
                <a:effectLst/>
                <a:latin typeface="+mn-lt"/>
                <a:ea typeface="+mn-ea"/>
                <a:cs typeface="+mn-cs"/>
              </a:rPr>
              <a:t>78</a:t>
            </a:r>
            <a:r>
              <a:rPr lang="en-US" sz="2400" b="0" i="0" kern="1200" dirty="0">
                <a:solidFill>
                  <a:schemeClr val="tx1"/>
                </a:solidFill>
                <a:effectLst/>
                <a:latin typeface="+mn-lt"/>
                <a:ea typeface="+mn-ea"/>
                <a:cs typeface="+mn-cs"/>
              </a:rPr>
              <a:t>(7), e838-e838.</a:t>
            </a:r>
            <a:endParaRPr lang="en-US" dirty="0"/>
          </a:p>
          <a:p>
            <a:endParaRPr lang="es-ES_tradnl" dirty="0"/>
          </a:p>
        </p:txBody>
      </p:sp>
      <p:sp>
        <p:nvSpPr>
          <p:cNvPr id="4" name="Marcador de número de diapositiva 3"/>
          <p:cNvSpPr>
            <a:spLocks noGrp="1"/>
          </p:cNvSpPr>
          <p:nvPr>
            <p:ph type="sldNum" sz="quarter" idx="10"/>
          </p:nvPr>
        </p:nvSpPr>
        <p:spPr/>
        <p:txBody>
          <a:bodyPr/>
          <a:lstStyle/>
          <a:p>
            <a:fld id="{94E44362-1BF4-4034-B4E0-3CE299A713A7}" type="slidenum">
              <a:rPr lang="es-AR" smtClean="0"/>
              <a:pPr/>
              <a:t>3</a:t>
            </a:fld>
            <a:endParaRPr lang="es-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32500" lnSpcReduction="20000"/>
          </a:bodyPr>
          <a:lstStyle/>
          <a:p>
            <a:r>
              <a:rPr lang="en-US" sz="2400" kern="1200" dirty="0">
                <a:solidFill>
                  <a:schemeClr val="tx1"/>
                </a:solidFill>
                <a:effectLst/>
                <a:latin typeface="+mn-lt"/>
                <a:ea typeface="+mn-ea"/>
                <a:cs typeface="+mn-cs"/>
              </a:rPr>
              <a:t>And that has led to a proposal that we could give supplemental zinc and selenium. It's been proposed that you give 50 mg of zinc, 200 mg of selenium. These are typical amounts that you'll find in a vitamin supplement with minerals but they could be given separately as well once daily. Now, I looked up the literature. I couldn't find any reports that this actually has been demonstrated to work. This is purely speculative based on ideas about mechanism. It's not clear that they'll help but it is something you could try.</a:t>
            </a:r>
          </a:p>
          <a:p>
            <a:endParaRPr lang="en-US" sz="2400" kern="1200" dirty="0">
              <a:solidFill>
                <a:schemeClr val="tx1"/>
              </a:solidFill>
              <a:effectLst/>
              <a:latin typeface="+mn-lt"/>
              <a:ea typeface="+mn-ea"/>
              <a:cs typeface="+mn-cs"/>
            </a:endParaRPr>
          </a:p>
          <a:p>
            <a:r>
              <a:rPr lang="en-US" sz="2400" strike="noStrike" kern="1200" dirty="0">
                <a:solidFill>
                  <a:schemeClr val="tx1"/>
                </a:solidFill>
                <a:effectLst/>
                <a:latin typeface="+mn-lt"/>
                <a:ea typeface="+mn-ea"/>
                <a:cs typeface="+mn-cs"/>
              </a:rPr>
              <a:t>Next thing you could try is or certainly if not before trying it, you should perhaps first be sure that the lithium levels are in the optimal therapeutic range, 0.6 to 0.75 so you're at least minimizing any excess lithium that could be in the picture</a:t>
            </a:r>
          </a:p>
          <a:p>
            <a:endParaRPr lang="en-US" sz="2400" kern="1200" dirty="0">
              <a:solidFill>
                <a:schemeClr val="tx1"/>
              </a:solidFill>
              <a:effectLst/>
              <a:latin typeface="+mn-lt"/>
              <a:ea typeface="+mn-ea"/>
              <a:cs typeface="+mn-cs"/>
            </a:endParaRPr>
          </a:p>
          <a:p>
            <a:pPr marL="0" marR="0" lvl="0" indent="0" algn="l" defTabSz="1828434" rtl="0" eaLnBrk="1" fontAlgn="auto" latinLnBrk="0" hangingPunct="1">
              <a:lnSpc>
                <a:spcPct val="100000"/>
              </a:lnSpc>
              <a:spcBef>
                <a:spcPts val="0"/>
              </a:spcBef>
              <a:spcAft>
                <a:spcPts val="0"/>
              </a:spcAft>
              <a:buClrTx/>
              <a:buSzTx/>
              <a:buFontTx/>
              <a:buNone/>
              <a:tabLst/>
              <a:defRPr/>
            </a:pPr>
            <a:r>
              <a:rPr lang="en-US" sz="2400" strike="noStrike" kern="1200">
                <a:solidFill>
                  <a:schemeClr val="tx1"/>
                </a:solidFill>
                <a:effectLst/>
                <a:latin typeface="+mn-lt"/>
                <a:ea typeface="+mn-ea"/>
                <a:cs typeface="+mn-cs"/>
              </a:rPr>
              <a:t>And </a:t>
            </a:r>
            <a:r>
              <a:rPr lang="en-US" sz="2400" strike="noStrike" kern="1200" dirty="0">
                <a:solidFill>
                  <a:schemeClr val="tx1"/>
                </a:solidFill>
                <a:effectLst/>
                <a:latin typeface="+mn-lt"/>
                <a:ea typeface="+mn-ea"/>
                <a:cs typeface="+mn-cs"/>
              </a:rPr>
              <a:t>finally, the last suggestion also obtained from Jefferson's Lithium Encyclopedia for Clinical Practice, 1987 edition, So they have case reports of trying minoxidil known by its brand name Rogaine. Now, the package insert actually for Rogaine says you can't use it for hair loss from drugs. </a:t>
            </a:r>
          </a:p>
          <a:p>
            <a:pPr marL="0" marR="0" lvl="0" indent="0" algn="l" defTabSz="1828434" rtl="0" eaLnBrk="1" fontAlgn="auto" latinLnBrk="0" hangingPunct="1">
              <a:lnSpc>
                <a:spcPct val="100000"/>
              </a:lnSpc>
              <a:spcBef>
                <a:spcPts val="0"/>
              </a:spcBef>
              <a:spcAft>
                <a:spcPts val="0"/>
              </a:spcAft>
              <a:buClrTx/>
              <a:buSzTx/>
              <a:buFontTx/>
              <a:buNone/>
              <a:tabLst/>
              <a:defRPr/>
            </a:pPr>
            <a:endParaRPr lang="en-US" sz="2400" b="1" strike="noStrike"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So those are your options for dealing with the hair loss. </a:t>
            </a:r>
          </a:p>
          <a:p>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But indeed, this is a tough side effect psychologically for people. What can you do? It is really worth -- I mean, hair loss is a cosmetically very unpleasant thing. But bipolar disorder is doing very often a lot of very, very unpleasant things to a person's life. If it's bipolar I, we're talking about severe impairment of social or occupational functioning, severe. That's one of the criteria for bipolar I. So if they're having that and the option is continuing to have that versus this hair loss, some people might just choose to have the improvement from the lithium. This is the kind of discussion you need to have about it. Now, you could go on to try the other treatments and it may be reasonable to do that. The patient may insist on that but they should know that these other treatments are pretty much demonstrably less effective across the board for many aspects of bipolar disorder. So this is the risk-benefit analysis that needs to be made explicit with patients over the issue of hair loss.</a:t>
            </a:r>
          </a:p>
          <a:p>
            <a:r>
              <a:rPr lang="en-US" sz="2400" kern="1200" dirty="0">
                <a:solidFill>
                  <a:schemeClr val="tx1"/>
                </a:solidFill>
                <a:effectLst/>
                <a:latin typeface="+mn-lt"/>
                <a:ea typeface="+mn-ea"/>
                <a:cs typeface="+mn-cs"/>
              </a:rPr>
              <a:t> </a:t>
            </a:r>
            <a:endParaRPr lang="en-US" b="1" dirty="0"/>
          </a:p>
          <a:p>
            <a:pPr lvl="0">
              <a:defRPr/>
            </a:pPr>
            <a:r>
              <a:rPr lang="en-US" b="0" dirty="0"/>
              <a:t>*References*</a:t>
            </a:r>
          </a:p>
          <a:p>
            <a:pPr lvl="0">
              <a:defRPr/>
            </a:pPr>
            <a:endParaRPr lang="en-US" b="0" dirty="0"/>
          </a:p>
          <a:p>
            <a:r>
              <a:rPr lang="en-US" sz="2400" b="0" i="0" kern="1200" dirty="0" err="1">
                <a:solidFill>
                  <a:schemeClr val="tx1"/>
                </a:solidFill>
                <a:effectLst/>
                <a:latin typeface="+mn-lt"/>
                <a:ea typeface="+mn-ea"/>
                <a:cs typeface="+mn-cs"/>
              </a:rPr>
              <a:t>Grootens</a:t>
            </a:r>
            <a:r>
              <a:rPr lang="en-US" sz="2400" b="0" i="0" kern="1200" dirty="0">
                <a:solidFill>
                  <a:schemeClr val="tx1"/>
                </a:solidFill>
                <a:effectLst/>
                <a:latin typeface="+mn-lt"/>
                <a:ea typeface="+mn-ea"/>
                <a:cs typeface="+mn-cs"/>
              </a:rPr>
              <a:t>, K. P., &amp; </a:t>
            </a:r>
            <a:r>
              <a:rPr lang="en-US" sz="2400" b="0" i="0" kern="1200" dirty="0" err="1">
                <a:solidFill>
                  <a:schemeClr val="tx1"/>
                </a:solidFill>
                <a:effectLst/>
                <a:latin typeface="+mn-lt"/>
                <a:ea typeface="+mn-ea"/>
                <a:cs typeface="+mn-cs"/>
              </a:rPr>
              <a:t>Hartong</a:t>
            </a:r>
            <a:r>
              <a:rPr lang="en-US" sz="2400" b="0" i="0" kern="1200" dirty="0">
                <a:solidFill>
                  <a:schemeClr val="tx1"/>
                </a:solidFill>
                <a:effectLst/>
                <a:latin typeface="+mn-lt"/>
                <a:ea typeface="+mn-ea"/>
                <a:cs typeface="+mn-cs"/>
              </a:rPr>
              <a:t>, E. G. (2017). A Case Report of Biotin Treatment for Valproate-Induced Hair Loss. </a:t>
            </a:r>
            <a:r>
              <a:rPr lang="en-US" sz="2400" b="0" i="1" kern="1200" dirty="0">
                <a:solidFill>
                  <a:schemeClr val="tx1"/>
                </a:solidFill>
                <a:effectLst/>
                <a:latin typeface="+mn-lt"/>
                <a:ea typeface="+mn-ea"/>
                <a:cs typeface="+mn-cs"/>
              </a:rPr>
              <a:t>The Journal of clinical psychiatry</a:t>
            </a:r>
            <a:r>
              <a:rPr lang="en-US" sz="2400" b="0" i="0" kern="1200" dirty="0">
                <a:solidFill>
                  <a:schemeClr val="tx1"/>
                </a:solidFill>
                <a:effectLst/>
                <a:latin typeface="+mn-lt"/>
                <a:ea typeface="+mn-ea"/>
                <a:cs typeface="+mn-cs"/>
              </a:rPr>
              <a:t>, </a:t>
            </a:r>
            <a:r>
              <a:rPr lang="en-US" sz="2400" b="0" i="1" kern="1200" dirty="0">
                <a:solidFill>
                  <a:schemeClr val="tx1"/>
                </a:solidFill>
                <a:effectLst/>
                <a:latin typeface="+mn-lt"/>
                <a:ea typeface="+mn-ea"/>
                <a:cs typeface="+mn-cs"/>
              </a:rPr>
              <a:t>78</a:t>
            </a:r>
            <a:r>
              <a:rPr lang="en-US" sz="2400" b="0" i="0" kern="1200" dirty="0">
                <a:solidFill>
                  <a:schemeClr val="tx1"/>
                </a:solidFill>
                <a:effectLst/>
                <a:latin typeface="+mn-lt"/>
                <a:ea typeface="+mn-ea"/>
                <a:cs typeface="+mn-cs"/>
              </a:rPr>
              <a:t>(7), e838-e838.</a:t>
            </a:r>
            <a:endParaRPr lang="en-US" dirty="0"/>
          </a:p>
          <a:p>
            <a:endParaRPr lang="es-ES_tradnl" dirty="0"/>
          </a:p>
        </p:txBody>
      </p:sp>
      <p:sp>
        <p:nvSpPr>
          <p:cNvPr id="4" name="Marcador de número de diapositiva 3"/>
          <p:cNvSpPr>
            <a:spLocks noGrp="1"/>
          </p:cNvSpPr>
          <p:nvPr>
            <p:ph type="sldNum" sz="quarter" idx="10"/>
          </p:nvPr>
        </p:nvSpPr>
        <p:spPr/>
        <p:txBody>
          <a:bodyPr/>
          <a:lstStyle/>
          <a:p>
            <a:fld id="{94E44362-1BF4-4034-B4E0-3CE299A713A7}" type="slidenum">
              <a:rPr lang="es-AR" smtClean="0"/>
              <a:pPr/>
              <a:t>4</a:t>
            </a:fld>
            <a:endParaRPr lang="es-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62500" lnSpcReduction="20000"/>
          </a:bodyPr>
          <a:lstStyle/>
          <a:p>
            <a:r>
              <a:rPr lang="en-US" sz="2400" kern="1200" dirty="0">
                <a:solidFill>
                  <a:schemeClr val="tx1"/>
                </a:solidFill>
                <a:effectLst/>
                <a:latin typeface="+mn-lt"/>
                <a:ea typeface="+mn-ea"/>
                <a:cs typeface="+mn-cs"/>
              </a:rPr>
              <a:t>Now, rashes, skin issues are another area of problem with lithium. Acne can get worse and this may affect adherence. Spontaneous improvement does occur sometimes in cases that they've followed. You may, if you haven't already, refer them for conventional treatment of their acne. Tetracycline, for example, can be used with lithium for this indication. The level of lithium may make a difference. It might be that if they're at a higher level and you lower them to the recommended 0.6 to 0.75 level, that might reduce the impact of this symptom.</a:t>
            </a:r>
          </a:p>
          <a:p>
            <a:r>
              <a:rPr lang="en-US" sz="2400" kern="1200" dirty="0">
                <a:solidFill>
                  <a:schemeClr val="tx1"/>
                </a:solidFill>
                <a:effectLst/>
                <a:latin typeface="+mn-lt"/>
                <a:ea typeface="+mn-ea"/>
                <a:cs typeface="+mn-cs"/>
              </a:rPr>
              <a:t> </a:t>
            </a:r>
            <a:endParaRPr lang="en-US" b="1" dirty="0"/>
          </a:p>
          <a:p>
            <a:pPr lvl="0">
              <a:defRPr/>
            </a:pPr>
            <a:r>
              <a:rPr lang="en-US" b="0" dirty="0"/>
              <a:t>*References*</a:t>
            </a:r>
          </a:p>
          <a:p>
            <a:pPr lvl="0">
              <a:defRPr/>
            </a:pPr>
            <a:endParaRPr lang="en-US" b="1" dirty="0"/>
          </a:p>
          <a:p>
            <a:r>
              <a:rPr lang="en-US" sz="2400" b="0" i="0" kern="1200" dirty="0">
                <a:solidFill>
                  <a:schemeClr val="tx1"/>
                </a:solidFill>
                <a:effectLst/>
                <a:latin typeface="+mn-lt"/>
                <a:ea typeface="+mn-ea"/>
                <a:cs typeface="+mn-cs"/>
              </a:rPr>
              <a:t>Gupta, A. K., Knowles, S. R., Gupta, M. A., </a:t>
            </a:r>
            <a:r>
              <a:rPr lang="en-US" sz="2400" b="0" i="0" kern="1200" dirty="0" err="1">
                <a:solidFill>
                  <a:schemeClr val="tx1"/>
                </a:solidFill>
                <a:effectLst/>
                <a:latin typeface="+mn-lt"/>
                <a:ea typeface="+mn-ea"/>
                <a:cs typeface="+mn-cs"/>
              </a:rPr>
              <a:t>Jaunkalns</a:t>
            </a:r>
            <a:r>
              <a:rPr lang="en-US" sz="2400" b="0" i="0" kern="1200" dirty="0">
                <a:solidFill>
                  <a:schemeClr val="tx1"/>
                </a:solidFill>
                <a:effectLst/>
                <a:latin typeface="+mn-lt"/>
                <a:ea typeface="+mn-ea"/>
                <a:cs typeface="+mn-cs"/>
              </a:rPr>
              <a:t>, R., &amp; Shear, N. H. (1995). Lithium therapy associated with hidradenitis suppurativa: case report and a review of the dermatologic side effects of lithium. </a:t>
            </a:r>
            <a:r>
              <a:rPr lang="en-US" sz="2400" b="0" i="1" kern="1200" dirty="0">
                <a:solidFill>
                  <a:schemeClr val="tx1"/>
                </a:solidFill>
                <a:effectLst/>
                <a:latin typeface="+mn-lt"/>
                <a:ea typeface="+mn-ea"/>
                <a:cs typeface="+mn-cs"/>
              </a:rPr>
              <a:t>Journal of the American Academy of Dermatology</a:t>
            </a:r>
            <a:r>
              <a:rPr lang="en-US" sz="2400" b="0" i="0" kern="1200" dirty="0">
                <a:solidFill>
                  <a:schemeClr val="tx1"/>
                </a:solidFill>
                <a:effectLst/>
                <a:latin typeface="+mn-lt"/>
                <a:ea typeface="+mn-ea"/>
                <a:cs typeface="+mn-cs"/>
              </a:rPr>
              <a:t>, </a:t>
            </a:r>
            <a:r>
              <a:rPr lang="en-US" sz="2400" b="0" i="1" kern="1200" dirty="0">
                <a:solidFill>
                  <a:schemeClr val="tx1"/>
                </a:solidFill>
                <a:effectLst/>
                <a:latin typeface="+mn-lt"/>
                <a:ea typeface="+mn-ea"/>
                <a:cs typeface="+mn-cs"/>
              </a:rPr>
              <a:t>32</a:t>
            </a:r>
            <a:r>
              <a:rPr lang="en-US" sz="2400" b="0" i="0" kern="1200" dirty="0">
                <a:solidFill>
                  <a:schemeClr val="tx1"/>
                </a:solidFill>
                <a:effectLst/>
                <a:latin typeface="+mn-lt"/>
                <a:ea typeface="+mn-ea"/>
                <a:cs typeface="+mn-cs"/>
              </a:rPr>
              <a:t>(2), 382-386.</a:t>
            </a:r>
          </a:p>
          <a:p>
            <a:endParaRPr lang="es-ES_tradnl" dirty="0"/>
          </a:p>
        </p:txBody>
      </p:sp>
      <p:sp>
        <p:nvSpPr>
          <p:cNvPr id="4" name="Marcador de número de diapositiva 3"/>
          <p:cNvSpPr>
            <a:spLocks noGrp="1"/>
          </p:cNvSpPr>
          <p:nvPr>
            <p:ph type="sldNum" sz="quarter" idx="10"/>
          </p:nvPr>
        </p:nvSpPr>
        <p:spPr/>
        <p:txBody>
          <a:bodyPr/>
          <a:lstStyle/>
          <a:p>
            <a:fld id="{94E44362-1BF4-4034-B4E0-3CE299A713A7}" type="slidenum">
              <a:rPr lang="es-AR" smtClean="0"/>
              <a:pPr/>
              <a:t>5</a:t>
            </a:fld>
            <a:endParaRPr lang="es-AR"/>
          </a:p>
        </p:txBody>
      </p:sp>
    </p:spTree>
    <p:extLst>
      <p:ext uri="{BB962C8B-B14F-4D97-AF65-F5344CB8AC3E}">
        <p14:creationId xmlns:p14="http://schemas.microsoft.com/office/powerpoint/2010/main" val="3680997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55000" lnSpcReduction="20000"/>
          </a:bodyPr>
          <a:lstStyle/>
          <a:p>
            <a:r>
              <a:rPr lang="en-US" sz="2400" kern="1200" dirty="0">
                <a:solidFill>
                  <a:schemeClr val="tx1"/>
                </a:solidFill>
                <a:effectLst/>
                <a:latin typeface="+mn-lt"/>
                <a:ea typeface="+mn-ea"/>
                <a:cs typeface="+mn-cs"/>
              </a:rPr>
              <a:t>Now, another kind of rash is psoriasis. And exacerbations and breakthroughs do occur and it could be related to lithium's effect to demarginalize neutrophils. Psoriasis has been reported to occur in up to 6% of patients treated with lithium. So of course, you would refer them for conventional treatment if they're new cases. And I would certainly discuss if there's any question whether it's advisable to try lithium in an ongoing patient with psoriasis to discuss with the person who's treating the psoriasis the advisability of lithium, the management options and to try to assess the risk-benefit ratio on a case-by-case basis. But if the problem resists conventional treatment, lithium may have to be stopped.</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There are other rashes as well that you can get with lithium. Atopic dermatitis can occur. My references again for this discussion of rashes is from the discussion in Jefferson's Lithium Encyclopedia, 1987.</a:t>
            </a:r>
          </a:p>
          <a:p>
            <a:pPr lvl="0">
              <a:defRPr/>
            </a:pPr>
            <a:endParaRPr lang="en-US" b="1" dirty="0"/>
          </a:p>
          <a:p>
            <a:pPr lvl="0">
              <a:defRPr/>
            </a:pPr>
            <a:r>
              <a:rPr lang="en-US" b="0" dirty="0"/>
              <a:t>*References*</a:t>
            </a:r>
          </a:p>
          <a:p>
            <a:pPr lvl="0">
              <a:defRPr/>
            </a:pPr>
            <a:endParaRPr lang="en-US" b="1" dirty="0"/>
          </a:p>
          <a:p>
            <a:r>
              <a:rPr lang="en-US" sz="2400" b="0" i="0" kern="1200" dirty="0">
                <a:solidFill>
                  <a:schemeClr val="tx1"/>
                </a:solidFill>
                <a:effectLst/>
                <a:latin typeface="+mn-lt"/>
                <a:ea typeface="+mn-ea"/>
                <a:cs typeface="+mn-cs"/>
              </a:rPr>
              <a:t>Gupta, A. K., Knowles, S. R., Gupta, M. A., </a:t>
            </a:r>
            <a:r>
              <a:rPr lang="en-US" sz="2400" b="0" i="0" kern="1200" dirty="0" err="1">
                <a:solidFill>
                  <a:schemeClr val="tx1"/>
                </a:solidFill>
                <a:effectLst/>
                <a:latin typeface="+mn-lt"/>
                <a:ea typeface="+mn-ea"/>
                <a:cs typeface="+mn-cs"/>
              </a:rPr>
              <a:t>Jaunkalns</a:t>
            </a:r>
            <a:r>
              <a:rPr lang="en-US" sz="2400" b="0" i="0" kern="1200" dirty="0">
                <a:solidFill>
                  <a:schemeClr val="tx1"/>
                </a:solidFill>
                <a:effectLst/>
                <a:latin typeface="+mn-lt"/>
                <a:ea typeface="+mn-ea"/>
                <a:cs typeface="+mn-cs"/>
              </a:rPr>
              <a:t>, R., &amp; Shear, N. H. (1995). Lithium therapy associated with hidradenitis suppurativa: case report and a review of the dermatologic side effects of lithium. </a:t>
            </a:r>
            <a:r>
              <a:rPr lang="en-US" sz="2400" b="0" i="1" kern="1200" dirty="0">
                <a:solidFill>
                  <a:schemeClr val="tx1"/>
                </a:solidFill>
                <a:effectLst/>
                <a:latin typeface="+mn-lt"/>
                <a:ea typeface="+mn-ea"/>
                <a:cs typeface="+mn-cs"/>
              </a:rPr>
              <a:t>Journal of the American Academy of Dermatology</a:t>
            </a:r>
            <a:r>
              <a:rPr lang="en-US" sz="2400" b="0" i="0" kern="1200" dirty="0">
                <a:solidFill>
                  <a:schemeClr val="tx1"/>
                </a:solidFill>
                <a:effectLst/>
                <a:latin typeface="+mn-lt"/>
                <a:ea typeface="+mn-ea"/>
                <a:cs typeface="+mn-cs"/>
              </a:rPr>
              <a:t>, </a:t>
            </a:r>
            <a:r>
              <a:rPr lang="en-US" sz="2400" b="0" i="1" kern="1200" dirty="0">
                <a:solidFill>
                  <a:schemeClr val="tx1"/>
                </a:solidFill>
                <a:effectLst/>
                <a:latin typeface="+mn-lt"/>
                <a:ea typeface="+mn-ea"/>
                <a:cs typeface="+mn-cs"/>
              </a:rPr>
              <a:t>32</a:t>
            </a:r>
            <a:r>
              <a:rPr lang="en-US" sz="2400" b="0" i="0" kern="1200" dirty="0">
                <a:solidFill>
                  <a:schemeClr val="tx1"/>
                </a:solidFill>
                <a:effectLst/>
                <a:latin typeface="+mn-lt"/>
                <a:ea typeface="+mn-ea"/>
                <a:cs typeface="+mn-cs"/>
              </a:rPr>
              <a:t>(2), 382-386.</a:t>
            </a:r>
          </a:p>
          <a:p>
            <a:endParaRPr lang="en-US" sz="2400" b="0" i="0"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94E44362-1BF4-4034-B4E0-3CE299A713A7}" type="slidenum">
              <a:rPr lang="es-AR" smtClean="0"/>
              <a:pPr/>
              <a:t>6</a:t>
            </a:fld>
            <a:endParaRPr lang="es-AR"/>
          </a:p>
        </p:txBody>
      </p:sp>
    </p:spTree>
    <p:extLst>
      <p:ext uri="{BB962C8B-B14F-4D97-AF65-F5344CB8AC3E}">
        <p14:creationId xmlns:p14="http://schemas.microsoft.com/office/powerpoint/2010/main" val="2204388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828355"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mn-lt"/>
                <a:ea typeface="+mn-ea"/>
                <a:cs typeface="+mn-cs"/>
              </a:rPr>
              <a:t>So in summary for this video on skin and rash problems, hair loss may occur in 10% of patients on lithium though it's 12% with valproate. It may help to reduce any doses that are over 0.75 </a:t>
            </a:r>
            <a:r>
              <a:rPr lang="en-US" sz="2400" kern="1200" dirty="0" err="1">
                <a:solidFill>
                  <a:schemeClr val="tx1"/>
                </a:solidFill>
                <a:effectLst/>
                <a:latin typeface="+mn-lt"/>
                <a:ea typeface="+mn-ea"/>
                <a:cs typeface="+mn-cs"/>
              </a:rPr>
              <a:t>mEq</a:t>
            </a:r>
            <a:r>
              <a:rPr lang="en-US" sz="2400" kern="1200" dirty="0">
                <a:solidFill>
                  <a:schemeClr val="tx1"/>
                </a:solidFill>
                <a:effectLst/>
                <a:latin typeface="+mn-lt"/>
                <a:ea typeface="+mn-ea"/>
                <a:cs typeface="+mn-cs"/>
              </a:rPr>
              <a:t>/L as the blood level being achieved with those doses. That may help. It may help to correct thyroid dysfunction. And it may help to consider adding zinc and selenium present in multivitamins although this has no evidence base other than speculations based on possible mechanisms.</a:t>
            </a:r>
          </a:p>
          <a:p>
            <a:endParaRPr lang="es-AR" sz="24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94E44362-1BF4-4034-B4E0-3CE299A713A7}" type="slidenum">
              <a:rPr lang="es-AR" smtClean="0"/>
              <a:pPr/>
              <a:t>7</a:t>
            </a:fld>
            <a:endParaRPr lang="es-AR"/>
          </a:p>
        </p:txBody>
      </p:sp>
    </p:spTree>
    <p:extLst>
      <p:ext uri="{BB962C8B-B14F-4D97-AF65-F5344CB8AC3E}">
        <p14:creationId xmlns:p14="http://schemas.microsoft.com/office/powerpoint/2010/main" val="1665027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828434"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mn-lt"/>
                <a:ea typeface="+mn-ea"/>
                <a:cs typeface="+mn-cs"/>
              </a:rPr>
              <a:t>Second bullet point is about psoriasis and skin issues. Psoriasis can be initiated or made worse by lithium. Definitely, take a history and be aware if the patient has it. And if so, consult with the psoriasis care provider on the risks and the monitoring and additional treatment that might be needed. It might require you to stop or not use lithium. And other rashes are common including exacerbation of acne. Adherence may be affected. Consult with their primary care treater on strategies for these rashes and for acne.</a:t>
            </a:r>
          </a:p>
          <a:p>
            <a:endParaRPr lang="es-AR" sz="24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94E44362-1BF4-4034-B4E0-3CE299A713A7}" type="slidenum">
              <a:rPr lang="es-AR" smtClean="0"/>
              <a:pPr/>
              <a:t>8</a:t>
            </a:fld>
            <a:endParaRPr lang="es-AR"/>
          </a:p>
        </p:txBody>
      </p:sp>
    </p:spTree>
    <p:extLst>
      <p:ext uri="{BB962C8B-B14F-4D97-AF65-F5344CB8AC3E}">
        <p14:creationId xmlns:p14="http://schemas.microsoft.com/office/powerpoint/2010/main" val="2918803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4E44362-1BF4-4034-B4E0-3CE299A713A7}" type="slidenum">
              <a:rPr lang="es-AR" smtClean="0"/>
              <a:pPr/>
              <a:t>9</a:t>
            </a:fld>
            <a:endParaRPr lang="es-AR"/>
          </a:p>
        </p:txBody>
      </p:sp>
    </p:spTree>
    <p:extLst>
      <p:ext uri="{BB962C8B-B14F-4D97-AF65-F5344CB8AC3E}">
        <p14:creationId xmlns:p14="http://schemas.microsoft.com/office/powerpoint/2010/main" val="2642903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 Referenc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06388" y="12596322"/>
            <a:ext cx="18413874" cy="1003300"/>
          </a:xfrm>
          <a:prstGeom prst="rect">
            <a:avLst/>
          </a:prstGeom>
        </p:spPr>
        <p:txBody>
          <a:bodyPr/>
          <a:lstStyle>
            <a:lvl1pPr>
              <a:defRPr sz="1800" baseline="0">
                <a:solidFill>
                  <a:schemeClr val="tx1">
                    <a:lumMod val="65000"/>
                    <a:lumOff val="35000"/>
                  </a:schemeClr>
                </a:solidFill>
                <a:latin typeface="Arial" panose="020B0604020202020204" pitchFamily="34" charset="0"/>
              </a:defRPr>
            </a:lvl1pPr>
          </a:lstStyle>
          <a:p>
            <a:fld id="{C764DE79-268F-4C1A-8933-263129D2AF90}" type="datetimeFigureOut">
              <a:rPr lang="en-US" smtClean="0"/>
              <a:pPr/>
              <a:t>6/18/2020</a:t>
            </a:fld>
            <a:endParaRPr lang="en-US" dirty="0"/>
          </a:p>
        </p:txBody>
      </p:sp>
    </p:spTree>
    <p:extLst>
      <p:ext uri="{BB962C8B-B14F-4D97-AF65-F5344CB8AC3E}">
        <p14:creationId xmlns:p14="http://schemas.microsoft.com/office/powerpoint/2010/main" val="5967322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397" y="2244726"/>
            <a:ext cx="18290381" cy="4775200"/>
          </a:xfrm>
          <a:prstGeom prst="rect">
            <a:avLst/>
          </a:prstGeo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3048397" y="7204076"/>
            <a:ext cx="18290381"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a:xfrm>
            <a:off x="1676618" y="12712701"/>
            <a:ext cx="5487114" cy="730250"/>
          </a:xfrm>
          <a:prstGeom prst="rect">
            <a:avLst/>
          </a:prstGeom>
        </p:spPr>
        <p:txBody>
          <a:bodyPr/>
          <a:lstStyle/>
          <a:p>
            <a:fld id="{AEE4BAB8-4CA5-436B-8699-5D407781A4E8}" type="datetimeFigureOut">
              <a:rPr lang="es-AR" smtClean="0"/>
              <a:pPr/>
              <a:t>18/6/2020</a:t>
            </a:fld>
            <a:endParaRPr lang="es-AR"/>
          </a:p>
        </p:txBody>
      </p:sp>
      <p:sp>
        <p:nvSpPr>
          <p:cNvPr id="5" name="Footer Placeholder 4"/>
          <p:cNvSpPr>
            <a:spLocks noGrp="1"/>
          </p:cNvSpPr>
          <p:nvPr>
            <p:ph type="ftr" sz="quarter" idx="11"/>
          </p:nvPr>
        </p:nvSpPr>
        <p:spPr>
          <a:xfrm>
            <a:off x="8078252" y="12712701"/>
            <a:ext cx="8230672" cy="730250"/>
          </a:xfrm>
          <a:prstGeom prst="rect">
            <a:avLst/>
          </a:prstGeom>
        </p:spPr>
        <p:txBody>
          <a:bodyPr/>
          <a:lstStyle/>
          <a:p>
            <a:endParaRPr lang="es-AR"/>
          </a:p>
        </p:txBody>
      </p:sp>
      <p:sp>
        <p:nvSpPr>
          <p:cNvPr id="6" name="Slide Number Placeholder 5"/>
          <p:cNvSpPr>
            <a:spLocks noGrp="1"/>
          </p:cNvSpPr>
          <p:nvPr>
            <p:ph type="sldNum" sz="quarter" idx="12"/>
          </p:nvPr>
        </p:nvSpPr>
        <p:spPr>
          <a:xfrm>
            <a:off x="17223443" y="12712701"/>
            <a:ext cx="5487114" cy="730250"/>
          </a:xfrm>
          <a:prstGeom prst="rect">
            <a:avLst/>
          </a:prstGeom>
        </p:spPr>
        <p:txBody>
          <a:bodyPr/>
          <a:lstStyle/>
          <a:p>
            <a:fld id="{7B34709B-83C2-4AFD-870A-D0790B754FEC}" type="slidenum">
              <a:rPr lang="es-AR" smtClean="0"/>
              <a:pPr/>
              <a:t>‹№›</a:t>
            </a:fld>
            <a:endParaRPr lang="es-AR"/>
          </a:p>
        </p:txBody>
      </p:sp>
    </p:spTree>
    <p:extLst>
      <p:ext uri="{BB962C8B-B14F-4D97-AF65-F5344CB8AC3E}">
        <p14:creationId xmlns:p14="http://schemas.microsoft.com/office/powerpoint/2010/main" val="34167388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917" y="3419477"/>
            <a:ext cx="21033938" cy="5705474"/>
          </a:xfrm>
          <a:prstGeom prst="rect">
            <a:avLst/>
          </a:prstGeo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663917" y="9178927"/>
            <a:ext cx="21033938"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1676618" y="12712701"/>
            <a:ext cx="5487114" cy="730250"/>
          </a:xfrm>
          <a:prstGeom prst="rect">
            <a:avLst/>
          </a:prstGeom>
        </p:spPr>
        <p:txBody>
          <a:bodyPr/>
          <a:lstStyle/>
          <a:p>
            <a:fld id="{AEE4BAB8-4CA5-436B-8699-5D407781A4E8}" type="datetimeFigureOut">
              <a:rPr lang="es-AR" smtClean="0"/>
              <a:pPr/>
              <a:t>18/6/2020</a:t>
            </a:fld>
            <a:endParaRPr lang="es-AR"/>
          </a:p>
        </p:txBody>
      </p:sp>
      <p:sp>
        <p:nvSpPr>
          <p:cNvPr id="5" name="Footer Placeholder 4"/>
          <p:cNvSpPr>
            <a:spLocks noGrp="1"/>
          </p:cNvSpPr>
          <p:nvPr>
            <p:ph type="ftr" sz="quarter" idx="11"/>
          </p:nvPr>
        </p:nvSpPr>
        <p:spPr>
          <a:xfrm>
            <a:off x="8078252" y="12712701"/>
            <a:ext cx="8230672" cy="730250"/>
          </a:xfrm>
          <a:prstGeom prst="rect">
            <a:avLst/>
          </a:prstGeom>
        </p:spPr>
        <p:txBody>
          <a:bodyPr/>
          <a:lstStyle/>
          <a:p>
            <a:endParaRPr lang="es-AR"/>
          </a:p>
        </p:txBody>
      </p:sp>
      <p:sp>
        <p:nvSpPr>
          <p:cNvPr id="6" name="Slide Number Placeholder 5"/>
          <p:cNvSpPr>
            <a:spLocks noGrp="1"/>
          </p:cNvSpPr>
          <p:nvPr>
            <p:ph type="sldNum" sz="quarter" idx="12"/>
          </p:nvPr>
        </p:nvSpPr>
        <p:spPr>
          <a:xfrm>
            <a:off x="17223443" y="12712701"/>
            <a:ext cx="5487114" cy="730250"/>
          </a:xfrm>
          <a:prstGeom prst="rect">
            <a:avLst/>
          </a:prstGeom>
        </p:spPr>
        <p:txBody>
          <a:bodyPr/>
          <a:lstStyle/>
          <a:p>
            <a:fld id="{7B34709B-83C2-4AFD-870A-D0790B754FEC}" type="slidenum">
              <a:rPr lang="es-AR" smtClean="0"/>
              <a:pPr/>
              <a:t>‹№›</a:t>
            </a:fld>
            <a:endParaRPr lang="es-AR"/>
          </a:p>
        </p:txBody>
      </p:sp>
    </p:spTree>
    <p:extLst>
      <p:ext uri="{BB962C8B-B14F-4D97-AF65-F5344CB8AC3E}">
        <p14:creationId xmlns:p14="http://schemas.microsoft.com/office/powerpoint/2010/main" val="9195977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 Blue">
    <p:spTree>
      <p:nvGrpSpPr>
        <p:cNvPr id="1" name=""/>
        <p:cNvGrpSpPr/>
        <p:nvPr/>
      </p:nvGrpSpPr>
      <p:grpSpPr>
        <a:xfrm>
          <a:off x="0" y="0"/>
          <a:ext cx="0" cy="0"/>
          <a:chOff x="0" y="0"/>
          <a:chExt cx="0" cy="0"/>
        </a:xfrm>
      </p:grpSpPr>
      <p:sp>
        <p:nvSpPr>
          <p:cNvPr id="2" name="Title 1"/>
          <p:cNvSpPr>
            <a:spLocks noGrp="1"/>
          </p:cNvSpPr>
          <p:nvPr>
            <p:ph type="title"/>
          </p:nvPr>
        </p:nvSpPr>
        <p:spPr>
          <a:xfrm>
            <a:off x="1663917" y="3419477"/>
            <a:ext cx="21033938" cy="5705474"/>
          </a:xfrm>
          <a:prstGeom prst="rect">
            <a:avLst/>
          </a:prstGeom>
        </p:spPr>
        <p:txBody>
          <a:bodyPr anchor="b"/>
          <a:lstStyle>
            <a:lvl1pPr>
              <a:defRPr sz="1200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1663917" y="9178927"/>
            <a:ext cx="21033938"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1676618" y="12712701"/>
            <a:ext cx="5487114" cy="730250"/>
          </a:xfrm>
          <a:prstGeom prst="rect">
            <a:avLst/>
          </a:prstGeom>
        </p:spPr>
        <p:txBody>
          <a:bodyPr/>
          <a:lstStyle/>
          <a:p>
            <a:fld id="{AEE4BAB8-4CA5-436B-8699-5D407781A4E8}" type="datetimeFigureOut">
              <a:rPr lang="es-AR" smtClean="0"/>
              <a:pPr/>
              <a:t>18/6/2020</a:t>
            </a:fld>
            <a:endParaRPr lang="es-AR"/>
          </a:p>
        </p:txBody>
      </p:sp>
      <p:sp>
        <p:nvSpPr>
          <p:cNvPr id="5" name="Footer Placeholder 4"/>
          <p:cNvSpPr>
            <a:spLocks noGrp="1"/>
          </p:cNvSpPr>
          <p:nvPr>
            <p:ph type="ftr" sz="quarter" idx="11"/>
          </p:nvPr>
        </p:nvSpPr>
        <p:spPr>
          <a:xfrm>
            <a:off x="8078252" y="12712701"/>
            <a:ext cx="8230672" cy="730250"/>
          </a:xfrm>
          <a:prstGeom prst="rect">
            <a:avLst/>
          </a:prstGeom>
        </p:spPr>
        <p:txBody>
          <a:bodyPr/>
          <a:lstStyle/>
          <a:p>
            <a:endParaRPr lang="es-AR"/>
          </a:p>
        </p:txBody>
      </p:sp>
      <p:sp>
        <p:nvSpPr>
          <p:cNvPr id="6" name="Slide Number Placeholder 5"/>
          <p:cNvSpPr>
            <a:spLocks noGrp="1"/>
          </p:cNvSpPr>
          <p:nvPr>
            <p:ph type="sldNum" sz="quarter" idx="12"/>
          </p:nvPr>
        </p:nvSpPr>
        <p:spPr>
          <a:xfrm>
            <a:off x="17223443" y="12712701"/>
            <a:ext cx="5487114" cy="730250"/>
          </a:xfrm>
          <a:prstGeom prst="rect">
            <a:avLst/>
          </a:prstGeom>
        </p:spPr>
        <p:txBody>
          <a:bodyPr/>
          <a:lstStyle/>
          <a:p>
            <a:fld id="{7B34709B-83C2-4AFD-870A-D0790B754FEC}" type="slidenum">
              <a:rPr lang="es-AR" smtClean="0"/>
              <a:pPr/>
              <a:t>‹№›</a:t>
            </a:fld>
            <a:endParaRPr lang="es-AR"/>
          </a:p>
        </p:txBody>
      </p:sp>
    </p:spTree>
    <p:extLst>
      <p:ext uri="{BB962C8B-B14F-4D97-AF65-F5344CB8AC3E}">
        <p14:creationId xmlns:p14="http://schemas.microsoft.com/office/powerpoint/2010/main" val="888255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299259" y="12652289"/>
            <a:ext cx="18598341" cy="944562"/>
          </a:xfrm>
          <a:prstGeom prst="rect">
            <a:avLst/>
          </a:prstGeom>
        </p:spPr>
        <p:txBody>
          <a:bodyPr>
            <a:noAutofit/>
          </a:bodyPr>
          <a:lstStyle>
            <a:lvl1pPr marL="0" indent="0">
              <a:spcBef>
                <a:spcPts val="0"/>
              </a:spcBef>
              <a:buNone/>
              <a:defRPr sz="1800">
                <a:solidFill>
                  <a:schemeClr val="tx1">
                    <a:lumMod val="65000"/>
                    <a:lumOff val="35000"/>
                  </a:schemeClr>
                </a:solidFill>
                <a:latin typeface="Arial" panose="020B0604020202020204" pitchFamily="34" charset="0"/>
                <a:cs typeface="Arial" panose="020B0604020202020204" pitchFamily="34" charset="0"/>
              </a:defRPr>
            </a:lvl1pPr>
            <a:lvl2pPr marL="914309" indent="0">
              <a:buNone/>
              <a:defRPr sz="1400">
                <a:latin typeface="Arial" panose="020B0604020202020204" pitchFamily="34" charset="0"/>
                <a:cs typeface="Arial" panose="020B0604020202020204" pitchFamily="34" charset="0"/>
              </a:defRPr>
            </a:lvl2pPr>
            <a:lvl3pPr marL="1828617" indent="0">
              <a:buNone/>
              <a:defRPr sz="1400">
                <a:latin typeface="Arial" panose="020B0604020202020204" pitchFamily="34" charset="0"/>
                <a:cs typeface="Arial" panose="020B0604020202020204" pitchFamily="34" charset="0"/>
              </a:defRPr>
            </a:lvl3pPr>
            <a:lvl4pPr marL="2742926" indent="0">
              <a:buNone/>
              <a:defRPr sz="1400">
                <a:latin typeface="Arial" panose="020B0604020202020204" pitchFamily="34" charset="0"/>
                <a:cs typeface="Arial" panose="020B0604020202020204" pitchFamily="34" charset="0"/>
              </a:defRPr>
            </a:lvl4pPr>
            <a:lvl5pPr marL="3657234" indent="0">
              <a:buNone/>
              <a:defRPr sz="1400">
                <a:latin typeface="Arial" panose="020B0604020202020204" pitchFamily="34" charset="0"/>
                <a:cs typeface="Arial" panose="020B0604020202020204" pitchFamily="34" charset="0"/>
              </a:defRPr>
            </a:lvl5pPr>
          </a:lstStyle>
          <a:p>
            <a:pPr lvl="0"/>
            <a:r>
              <a:rPr lang="en-US" dirty="0"/>
              <a:t>Edit Master text styles</a:t>
            </a:r>
          </a:p>
        </p:txBody>
      </p:sp>
      <p:sp>
        <p:nvSpPr>
          <p:cNvPr id="7" name="Marcador de SmartArt 6">
            <a:extLst>
              <a:ext uri="{FF2B5EF4-FFF2-40B4-BE49-F238E27FC236}">
                <a16:creationId xmlns:a16="http://schemas.microsoft.com/office/drawing/2014/main" id="{2F8C7274-34E9-4224-B61F-DBF3D5B89B04}"/>
              </a:ext>
            </a:extLst>
          </p:cNvPr>
          <p:cNvSpPr>
            <a:spLocks noGrp="1"/>
          </p:cNvSpPr>
          <p:nvPr>
            <p:ph type="dgm" sz="quarter" idx="11"/>
          </p:nvPr>
        </p:nvSpPr>
        <p:spPr>
          <a:xfrm>
            <a:off x="1679171" y="2643446"/>
            <a:ext cx="20632189" cy="9726209"/>
          </a:xfrm>
          <a:prstGeom prst="rect">
            <a:avLst/>
          </a:prstGeom>
        </p:spPr>
        <p:txBody>
          <a:bodyPr/>
          <a:lstStyle/>
          <a:p>
            <a:endParaRPr lang="en-US" dirty="0"/>
          </a:p>
        </p:txBody>
      </p:sp>
      <p:sp>
        <p:nvSpPr>
          <p:cNvPr id="2" name="Título 1">
            <a:extLst>
              <a:ext uri="{FF2B5EF4-FFF2-40B4-BE49-F238E27FC236}">
                <a16:creationId xmlns:a16="http://schemas.microsoft.com/office/drawing/2014/main" id="{69FE0010-EC34-4954-BC91-1B4AED43601D}"/>
              </a:ext>
            </a:extLst>
          </p:cNvPr>
          <p:cNvSpPr>
            <a:spLocks noGrp="1"/>
          </p:cNvSpPr>
          <p:nvPr>
            <p:ph type="title" hasCustomPrompt="1"/>
          </p:nvPr>
        </p:nvSpPr>
        <p:spPr>
          <a:xfrm>
            <a:off x="299259" y="399331"/>
            <a:ext cx="23757774" cy="1280158"/>
          </a:xfrm>
          <a:prstGeom prst="rect">
            <a:avLst/>
          </a:prstGeom>
        </p:spPr>
        <p:txBody>
          <a:bodyPr/>
          <a:lstStyle>
            <a:lvl1pPr algn="ctr">
              <a:defRPr>
                <a:solidFill>
                  <a:schemeClr val="tx1"/>
                </a:solidFill>
              </a:defRPr>
            </a:lvl1pPr>
          </a:lstStyle>
          <a:p>
            <a:r>
              <a:rPr lang="en-US" dirty="0"/>
              <a:t>Heading</a:t>
            </a:r>
            <a:endParaRPr lang="en-US" noProof="0" dirty="0"/>
          </a:p>
        </p:txBody>
      </p:sp>
    </p:spTree>
    <p:extLst>
      <p:ext uri="{BB962C8B-B14F-4D97-AF65-F5344CB8AC3E}">
        <p14:creationId xmlns:p14="http://schemas.microsoft.com/office/powerpoint/2010/main" val="3940074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299259" y="12652289"/>
            <a:ext cx="18598341" cy="944562"/>
          </a:xfrm>
          <a:prstGeom prst="rect">
            <a:avLst/>
          </a:prstGeom>
        </p:spPr>
        <p:txBody>
          <a:bodyPr>
            <a:noAutofit/>
          </a:bodyPr>
          <a:lstStyle>
            <a:lvl1pPr marL="0" indent="0">
              <a:spcBef>
                <a:spcPts val="0"/>
              </a:spcBef>
              <a:buNone/>
              <a:defRPr sz="1800">
                <a:solidFill>
                  <a:schemeClr val="tx1">
                    <a:lumMod val="65000"/>
                    <a:lumOff val="35000"/>
                  </a:schemeClr>
                </a:solidFill>
                <a:latin typeface="Arial" panose="020B0604020202020204" pitchFamily="34" charset="0"/>
                <a:cs typeface="Arial" panose="020B0604020202020204" pitchFamily="34" charset="0"/>
              </a:defRPr>
            </a:lvl1pPr>
            <a:lvl2pPr marL="914309" indent="0">
              <a:buNone/>
              <a:defRPr sz="1400">
                <a:latin typeface="Arial" panose="020B0604020202020204" pitchFamily="34" charset="0"/>
                <a:cs typeface="Arial" panose="020B0604020202020204" pitchFamily="34" charset="0"/>
              </a:defRPr>
            </a:lvl2pPr>
            <a:lvl3pPr marL="1828617" indent="0">
              <a:buNone/>
              <a:defRPr sz="1400">
                <a:latin typeface="Arial" panose="020B0604020202020204" pitchFamily="34" charset="0"/>
                <a:cs typeface="Arial" panose="020B0604020202020204" pitchFamily="34" charset="0"/>
              </a:defRPr>
            </a:lvl3pPr>
            <a:lvl4pPr marL="2742926" indent="0">
              <a:buNone/>
              <a:defRPr sz="1400">
                <a:latin typeface="Arial" panose="020B0604020202020204" pitchFamily="34" charset="0"/>
                <a:cs typeface="Arial" panose="020B0604020202020204" pitchFamily="34" charset="0"/>
              </a:defRPr>
            </a:lvl4pPr>
            <a:lvl5pPr marL="3657234" indent="0">
              <a:buNone/>
              <a:defRPr sz="1400">
                <a:latin typeface="Arial" panose="020B0604020202020204" pitchFamily="34" charset="0"/>
                <a:cs typeface="Arial" panose="020B0604020202020204" pitchFamily="34" charset="0"/>
              </a:defRPr>
            </a:lvl5pPr>
          </a:lstStyle>
          <a:p>
            <a:pPr lvl="0"/>
            <a:r>
              <a:rPr lang="en-US" dirty="0"/>
              <a:t>Edit Master text styles</a:t>
            </a:r>
          </a:p>
        </p:txBody>
      </p:sp>
      <p:sp>
        <p:nvSpPr>
          <p:cNvPr id="2" name="Título 1">
            <a:extLst>
              <a:ext uri="{FF2B5EF4-FFF2-40B4-BE49-F238E27FC236}">
                <a16:creationId xmlns:a16="http://schemas.microsoft.com/office/drawing/2014/main" id="{69FE0010-EC34-4954-BC91-1B4AED43601D}"/>
              </a:ext>
            </a:extLst>
          </p:cNvPr>
          <p:cNvSpPr>
            <a:spLocks noGrp="1"/>
          </p:cNvSpPr>
          <p:nvPr>
            <p:ph type="title" hasCustomPrompt="1"/>
          </p:nvPr>
        </p:nvSpPr>
        <p:spPr>
          <a:xfrm>
            <a:off x="748145" y="282634"/>
            <a:ext cx="23308888" cy="1463040"/>
          </a:xfrm>
          <a:prstGeom prst="rect">
            <a:avLst/>
          </a:prstGeom>
        </p:spPr>
        <p:txBody>
          <a:bodyPr/>
          <a:lstStyle>
            <a:lvl1pPr algn="l">
              <a:defRPr/>
            </a:lvl1pPr>
          </a:lstStyle>
          <a:p>
            <a:r>
              <a:rPr lang="en-US" dirty="0"/>
              <a:t>Key </a:t>
            </a:r>
            <a:r>
              <a:rPr lang="en-US" noProof="0" dirty="0"/>
              <a:t>Points</a:t>
            </a:r>
          </a:p>
        </p:txBody>
      </p:sp>
      <p:sp>
        <p:nvSpPr>
          <p:cNvPr id="7" name="Marcador de SmartArt 6">
            <a:extLst>
              <a:ext uri="{FF2B5EF4-FFF2-40B4-BE49-F238E27FC236}">
                <a16:creationId xmlns:a16="http://schemas.microsoft.com/office/drawing/2014/main" id="{2F8C7274-34E9-4224-B61F-DBF3D5B89B04}"/>
              </a:ext>
            </a:extLst>
          </p:cNvPr>
          <p:cNvSpPr>
            <a:spLocks noGrp="1"/>
          </p:cNvSpPr>
          <p:nvPr>
            <p:ph type="dgm" sz="quarter" idx="11"/>
          </p:nvPr>
        </p:nvSpPr>
        <p:spPr>
          <a:xfrm>
            <a:off x="748145" y="2177936"/>
            <a:ext cx="23308888" cy="10091650"/>
          </a:xfrm>
          <a:prstGeom prst="rect">
            <a:avLst/>
          </a:prstGeom>
        </p:spPr>
        <p:txBody>
          <a:bodyPr/>
          <a:lstStyle/>
          <a:p>
            <a:endParaRPr lang="en-US" dirty="0"/>
          </a:p>
        </p:txBody>
      </p:sp>
    </p:spTree>
    <p:extLst>
      <p:ext uri="{BB962C8B-B14F-4D97-AF65-F5344CB8AC3E}">
        <p14:creationId xmlns:p14="http://schemas.microsoft.com/office/powerpoint/2010/main" val="12544585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432A799-98C6-40EF-8EA1-0A002748174E}"/>
              </a:ext>
            </a:extLst>
          </p:cNvPr>
          <p:cNvSpPr>
            <a:spLocks noGrp="1"/>
          </p:cNvSpPr>
          <p:nvPr>
            <p:ph type="dt" sz="half" idx="10"/>
          </p:nvPr>
        </p:nvSpPr>
        <p:spPr/>
        <p:txBody>
          <a:bodyPr/>
          <a:lstStyle/>
          <a:p>
            <a:fld id="{C764DE79-268F-4C1A-8933-263129D2AF90}" type="datetimeFigureOut">
              <a:rPr lang="en-US" smtClean="0"/>
              <a:pPr/>
              <a:t>6/18/2020</a:t>
            </a:fld>
            <a:endParaRPr lang="en-US" dirty="0"/>
          </a:p>
        </p:txBody>
      </p:sp>
    </p:spTree>
    <p:extLst>
      <p:ext uri="{BB962C8B-B14F-4D97-AF65-F5344CB8AC3E}">
        <p14:creationId xmlns:p14="http://schemas.microsoft.com/office/powerpoint/2010/main" val="1821408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txBox="1">
            <a:spLocks/>
          </p:cNvSpPr>
          <p:nvPr userDrawn="1"/>
        </p:nvSpPr>
        <p:spPr>
          <a:xfrm>
            <a:off x="306388" y="365761"/>
            <a:ext cx="23900273" cy="12087918"/>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dirty="0"/>
          </a:p>
        </p:txBody>
      </p:sp>
      <p:sp>
        <p:nvSpPr>
          <p:cNvPr id="8" name="Date Placeholder 3"/>
          <p:cNvSpPr>
            <a:spLocks noGrp="1"/>
          </p:cNvSpPr>
          <p:nvPr>
            <p:ph type="dt" sz="half" idx="2"/>
          </p:nvPr>
        </p:nvSpPr>
        <p:spPr>
          <a:xfrm>
            <a:off x="306388" y="12596322"/>
            <a:ext cx="18413874" cy="1003300"/>
          </a:xfrm>
          <a:prstGeom prst="rect">
            <a:avLst/>
          </a:prstGeom>
        </p:spPr>
        <p:txBody>
          <a:bodyPr/>
          <a:lstStyle>
            <a:lvl1pPr>
              <a:defRPr sz="1800" baseline="0">
                <a:solidFill>
                  <a:schemeClr val="tx1">
                    <a:lumMod val="65000"/>
                    <a:lumOff val="35000"/>
                  </a:schemeClr>
                </a:solidFill>
                <a:latin typeface="Arial" panose="020B0604020202020204" pitchFamily="34" charset="0"/>
              </a:defRPr>
            </a:lvl1pPr>
          </a:lstStyle>
          <a:p>
            <a:fld id="{C764DE79-268F-4C1A-8933-263129D2AF90}" type="datetimeFigureOut">
              <a:rPr lang="en-US" smtClean="0"/>
              <a:pPr/>
              <a:t>6/18/2020</a:t>
            </a:fld>
            <a:endParaRPr lang="en-US" dirty="0"/>
          </a:p>
        </p:txBody>
      </p:sp>
      <p:sp>
        <p:nvSpPr>
          <p:cNvPr id="2" name="Title Placeholder 1">
            <a:extLst>
              <a:ext uri="{FF2B5EF4-FFF2-40B4-BE49-F238E27FC236}">
                <a16:creationId xmlns:a16="http://schemas.microsoft.com/office/drawing/2014/main" id="{6DD1C0A7-B71C-4873-8671-ABCD0A1A0D79}"/>
              </a:ext>
            </a:extLst>
          </p:cNvPr>
          <p:cNvSpPr>
            <a:spLocks noGrp="1"/>
          </p:cNvSpPr>
          <p:nvPr>
            <p:ph type="title"/>
          </p:nvPr>
        </p:nvSpPr>
        <p:spPr>
          <a:xfrm>
            <a:off x="1676400" y="730250"/>
            <a:ext cx="21034375" cy="265112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343310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txStyles>
    <p:titleStyle>
      <a:lvl1pPr algn="l" defTabSz="1828800" rtl="0" eaLnBrk="1" latinLnBrk="0" hangingPunct="1">
        <a:lnSpc>
          <a:spcPct val="90000"/>
        </a:lnSpc>
        <a:spcBef>
          <a:spcPct val="0"/>
        </a:spcBef>
        <a:buNone/>
        <a:defRPr sz="8800" b="0" i="0" u="none"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4.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31DC1B5E-3CE1-B545-9269-D60AE119AC52}"/>
              </a:ext>
            </a:extLst>
          </p:cNvPr>
          <p:cNvSpPr/>
          <p:nvPr/>
        </p:nvSpPr>
        <p:spPr>
          <a:xfrm>
            <a:off x="0" y="9114503"/>
            <a:ext cx="24387175" cy="46014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Título 1">
            <a:extLst>
              <a:ext uri="{FF2B5EF4-FFF2-40B4-BE49-F238E27FC236}">
                <a16:creationId xmlns:a16="http://schemas.microsoft.com/office/drawing/2014/main" id="{3E372069-0446-4CB1-90C1-6CF4DFC4BAFD}"/>
              </a:ext>
            </a:extLst>
          </p:cNvPr>
          <p:cNvSpPr txBox="1">
            <a:spLocks/>
          </p:cNvSpPr>
          <p:nvPr/>
        </p:nvSpPr>
        <p:spPr>
          <a:xfrm>
            <a:off x="5088397" y="4459234"/>
            <a:ext cx="14210380" cy="2575748"/>
          </a:xfrm>
          <a:prstGeom prst="rect">
            <a:avLst/>
          </a:prstGeom>
        </p:spPr>
        <p:txBody>
          <a:bodyPr anchor="b"/>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algn="ctr">
              <a:lnSpc>
                <a:spcPct val="100000"/>
              </a:lnSpc>
            </a:pPr>
            <a:r>
              <a:rPr lang="en-GB" dirty="0">
                <a:solidFill>
                  <a:schemeClr val="tx1">
                    <a:lumMod val="75000"/>
                    <a:lumOff val="25000"/>
                  </a:schemeClr>
                </a:solidFill>
                <a:latin typeface="GT Eesti Pro Text Medium" pitchFamily="2" charset="77"/>
              </a:rPr>
              <a:t>Managing Hair and Skin Side Effects of Lithium</a:t>
            </a:r>
            <a:endParaRPr lang="en-US" dirty="0">
              <a:solidFill>
                <a:schemeClr val="tx1">
                  <a:lumMod val="75000"/>
                  <a:lumOff val="25000"/>
                </a:schemeClr>
              </a:solidFill>
              <a:latin typeface="GT Eesti Pro Text Medium" pitchFamily="2" charset="77"/>
              <a:cs typeface="Open Sans Light"/>
            </a:endParaRPr>
          </a:p>
        </p:txBody>
      </p:sp>
      <p:pic>
        <p:nvPicPr>
          <p:cNvPr id="6" name="Imagen 5" descr="Cara de un hombre con un traje de color blanco&#10;&#10;Descripción generada automáticamente">
            <a:extLst>
              <a:ext uri="{FF2B5EF4-FFF2-40B4-BE49-F238E27FC236}">
                <a16:creationId xmlns:a16="http://schemas.microsoft.com/office/drawing/2014/main" id="{355787BA-5F3F-F04D-83B0-CB3BDD7FEA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3007" y="9666268"/>
            <a:ext cx="3076339" cy="3076339"/>
          </a:xfrm>
          <a:prstGeom prst="rect">
            <a:avLst/>
          </a:prstGeom>
        </p:spPr>
      </p:pic>
      <p:sp>
        <p:nvSpPr>
          <p:cNvPr id="7" name="Subtitle 2">
            <a:extLst>
              <a:ext uri="{FF2B5EF4-FFF2-40B4-BE49-F238E27FC236}">
                <a16:creationId xmlns:a16="http://schemas.microsoft.com/office/drawing/2014/main" id="{30BF1ECF-C8D5-7443-95AE-AC041C675056}"/>
              </a:ext>
            </a:extLst>
          </p:cNvPr>
          <p:cNvSpPr>
            <a:spLocks noGrp="1"/>
          </p:cNvSpPr>
          <p:nvPr/>
        </p:nvSpPr>
        <p:spPr>
          <a:xfrm>
            <a:off x="8231225" y="9666269"/>
            <a:ext cx="8593473" cy="987813"/>
          </a:xfrm>
          <a:prstGeom prst="rect">
            <a:avLst/>
          </a:prstGeom>
        </p:spPr>
        <p:txBody>
          <a:bodyPr vert="horz" lIns="91440" tIns="45720" rIns="91440" bIns="45720" rtlCol="0" anchor="t">
            <a:noAutofit/>
          </a:bodyPr>
          <a:lstStyle>
            <a:lvl1pPr marL="0" indent="0" algn="ctr" defTabSz="1828800" rtl="0" eaLnBrk="1" latinLnBrk="0" hangingPunct="1">
              <a:lnSpc>
                <a:spcPct val="90000"/>
              </a:lnSpc>
              <a:spcBef>
                <a:spcPts val="2000"/>
              </a:spcBef>
              <a:buFont typeface="Arial" panose="020B0604020202020204" pitchFamily="34" charset="0"/>
              <a:buNone/>
              <a:defRPr sz="4800" kern="1200">
                <a:solidFill>
                  <a:schemeClr val="tx1"/>
                </a:solidFill>
                <a:latin typeface="+mn-lt"/>
                <a:ea typeface="+mn-ea"/>
                <a:cs typeface="+mn-cs"/>
              </a:defRPr>
            </a:lvl1pPr>
            <a:lvl2pPr marL="914400" indent="0" algn="ctr" defTabSz="1828800" rtl="0" eaLnBrk="1" latinLnBrk="0" hangingPunct="1">
              <a:lnSpc>
                <a:spcPct val="90000"/>
              </a:lnSpc>
              <a:spcBef>
                <a:spcPts val="1000"/>
              </a:spcBef>
              <a:buFont typeface="Arial" panose="020B0604020202020204" pitchFamily="34" charset="0"/>
              <a:buNone/>
              <a:defRPr sz="4000" kern="1200">
                <a:solidFill>
                  <a:schemeClr val="tx1"/>
                </a:solidFill>
                <a:latin typeface="+mn-lt"/>
                <a:ea typeface="+mn-ea"/>
                <a:cs typeface="+mn-cs"/>
              </a:defRPr>
            </a:lvl2pPr>
            <a:lvl3pPr marL="1828800" indent="0" algn="ctr" defTabSz="18288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3pPr>
            <a:lvl4pPr marL="27432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4pPr>
            <a:lvl5pPr marL="36576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5pPr>
            <a:lvl6pPr marL="45720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6pPr>
            <a:lvl7pPr marL="54864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7pPr>
            <a:lvl8pPr marL="64008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8pPr>
            <a:lvl9pPr marL="73152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9pPr>
          </a:lstStyle>
          <a:p>
            <a:pPr algn="l"/>
            <a:r>
              <a:rPr lang="en-US" sz="6300" dirty="0">
                <a:solidFill>
                  <a:schemeClr val="tx1">
                    <a:lumMod val="75000"/>
                    <a:lumOff val="25000"/>
                  </a:schemeClr>
                </a:solidFill>
                <a:latin typeface="GT Eesti Pro Text Medium"/>
                <a:ea typeface="Open Sans"/>
                <a:cs typeface="Open Sans"/>
              </a:rPr>
              <a:t>David N. </a:t>
            </a:r>
            <a:r>
              <a:rPr lang="en-US" sz="6300" dirty="0" err="1">
                <a:solidFill>
                  <a:schemeClr val="tx1">
                    <a:lumMod val="75000"/>
                    <a:lumOff val="25000"/>
                  </a:schemeClr>
                </a:solidFill>
                <a:latin typeface="GT Eesti Pro Text Medium"/>
                <a:ea typeface="Open Sans"/>
                <a:cs typeface="Open Sans"/>
              </a:rPr>
              <a:t>Osser</a:t>
            </a:r>
            <a:r>
              <a:rPr lang="en-US" sz="6300" dirty="0">
                <a:solidFill>
                  <a:schemeClr val="tx1">
                    <a:lumMod val="75000"/>
                    <a:lumOff val="25000"/>
                  </a:schemeClr>
                </a:solidFill>
                <a:latin typeface="GT Eesti Pro Text Medium"/>
                <a:ea typeface="Open Sans"/>
                <a:cs typeface="Open Sans"/>
              </a:rPr>
              <a:t>, M.D.</a:t>
            </a:r>
            <a:endParaRPr lang="en-GB" sz="6300" dirty="0">
              <a:solidFill>
                <a:schemeClr val="tx1">
                  <a:lumMod val="75000"/>
                  <a:lumOff val="25000"/>
                </a:schemeClr>
              </a:solidFill>
            </a:endParaRPr>
          </a:p>
        </p:txBody>
      </p:sp>
      <p:sp>
        <p:nvSpPr>
          <p:cNvPr id="8" name="Subtitle 2">
            <a:extLst>
              <a:ext uri="{FF2B5EF4-FFF2-40B4-BE49-F238E27FC236}">
                <a16:creationId xmlns:a16="http://schemas.microsoft.com/office/drawing/2014/main" id="{9F961D22-82F3-7146-818E-8FACDD3357DE}"/>
              </a:ext>
            </a:extLst>
          </p:cNvPr>
          <p:cNvSpPr>
            <a:spLocks noGrp="1"/>
          </p:cNvSpPr>
          <p:nvPr/>
        </p:nvSpPr>
        <p:spPr>
          <a:xfrm>
            <a:off x="8231225" y="10703016"/>
            <a:ext cx="11774655" cy="2275567"/>
          </a:xfrm>
          <a:prstGeom prst="rect">
            <a:avLst/>
          </a:prstGeom>
        </p:spPr>
        <p:txBody>
          <a:bodyPr vert="horz" lIns="91440" tIns="45720" rIns="91440" bIns="45720" rtlCol="0" anchor="t">
            <a:noAutofit/>
          </a:bodyPr>
          <a:lstStyle>
            <a:lvl1pPr marL="0" indent="0" algn="ctr" defTabSz="1828800" rtl="0" eaLnBrk="1" latinLnBrk="0" hangingPunct="1">
              <a:lnSpc>
                <a:spcPct val="90000"/>
              </a:lnSpc>
              <a:spcBef>
                <a:spcPts val="2000"/>
              </a:spcBef>
              <a:buFont typeface="Arial" panose="020B0604020202020204" pitchFamily="34" charset="0"/>
              <a:buNone/>
              <a:defRPr sz="4800" kern="1200">
                <a:solidFill>
                  <a:schemeClr val="tx1"/>
                </a:solidFill>
                <a:latin typeface="+mn-lt"/>
                <a:ea typeface="+mn-ea"/>
                <a:cs typeface="+mn-cs"/>
              </a:defRPr>
            </a:lvl1pPr>
            <a:lvl2pPr marL="914400" indent="0" algn="ctr" defTabSz="1828800" rtl="0" eaLnBrk="1" latinLnBrk="0" hangingPunct="1">
              <a:lnSpc>
                <a:spcPct val="90000"/>
              </a:lnSpc>
              <a:spcBef>
                <a:spcPts val="1000"/>
              </a:spcBef>
              <a:buFont typeface="Arial" panose="020B0604020202020204" pitchFamily="34" charset="0"/>
              <a:buNone/>
              <a:defRPr sz="4000" kern="1200">
                <a:solidFill>
                  <a:schemeClr val="tx1"/>
                </a:solidFill>
                <a:latin typeface="+mn-lt"/>
                <a:ea typeface="+mn-ea"/>
                <a:cs typeface="+mn-cs"/>
              </a:defRPr>
            </a:lvl2pPr>
            <a:lvl3pPr marL="1828800" indent="0" algn="ctr" defTabSz="18288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3pPr>
            <a:lvl4pPr marL="27432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4pPr>
            <a:lvl5pPr marL="36576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5pPr>
            <a:lvl6pPr marL="45720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6pPr>
            <a:lvl7pPr marL="54864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7pPr>
            <a:lvl8pPr marL="64008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8pPr>
            <a:lvl9pPr marL="73152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9pPr>
          </a:lstStyle>
          <a:p>
            <a:pPr algn="l">
              <a:lnSpc>
                <a:spcPct val="100000"/>
              </a:lnSpc>
              <a:spcBef>
                <a:spcPts val="0"/>
              </a:spcBef>
            </a:pPr>
            <a:r>
              <a:rPr lang="en-US" sz="3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Bipolar Telemedicine Consultation Service,</a:t>
            </a:r>
          </a:p>
          <a:p>
            <a:pPr algn="l">
              <a:lnSpc>
                <a:spcPct val="100000"/>
              </a:lnSpc>
              <a:spcBef>
                <a:spcPts val="0"/>
              </a:spcBef>
            </a:pPr>
            <a:r>
              <a:rPr lang="en-US" sz="3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National </a:t>
            </a:r>
            <a:r>
              <a:rPr lang="en-US" sz="3600" dirty="0" err="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Telemental</a:t>
            </a:r>
            <a:r>
              <a:rPr lang="en-US" sz="3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Health Center at VA New England;</a:t>
            </a:r>
          </a:p>
          <a:p>
            <a:pPr algn="l">
              <a:lnSpc>
                <a:spcPct val="100000"/>
              </a:lnSpc>
              <a:spcBef>
                <a:spcPts val="0"/>
              </a:spcBef>
            </a:pPr>
            <a:r>
              <a:rPr lang="en-US" sz="3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Associate Professor of Psychiatry,</a:t>
            </a:r>
          </a:p>
          <a:p>
            <a:pPr algn="l">
              <a:lnSpc>
                <a:spcPct val="100000"/>
              </a:lnSpc>
              <a:spcBef>
                <a:spcPts val="0"/>
              </a:spcBef>
            </a:pPr>
            <a:r>
              <a:rPr lang="en-US" sz="3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Harvard Medical School</a:t>
            </a:r>
          </a:p>
        </p:txBody>
      </p:sp>
    </p:spTree>
    <p:custDataLst>
      <p:tags r:id="rId1"/>
    </p:custDataLst>
    <p:extLst>
      <p:ext uri="{BB962C8B-B14F-4D97-AF65-F5344CB8AC3E}">
        <p14:creationId xmlns:p14="http://schemas.microsoft.com/office/powerpoint/2010/main" val="3118637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0" name="Marcador de texto 5">
            <a:extLst>
              <a:ext uri="{FF2B5EF4-FFF2-40B4-BE49-F238E27FC236}">
                <a16:creationId xmlns:a16="http://schemas.microsoft.com/office/drawing/2014/main" id="{714D5399-6473-4FFD-AB5C-D00534C16635}"/>
              </a:ext>
            </a:extLst>
          </p:cNvPr>
          <p:cNvSpPr txBox="1">
            <a:spLocks/>
          </p:cNvSpPr>
          <p:nvPr/>
        </p:nvSpPr>
        <p:spPr>
          <a:xfrm>
            <a:off x="299261" y="12191999"/>
            <a:ext cx="10815779" cy="1197569"/>
          </a:xfrm>
          <a:prstGeom prst="rect">
            <a:avLst/>
          </a:prstGeom>
        </p:spPr>
        <p:txBody>
          <a:bodyPr/>
          <a:lstStyle>
            <a:defPPr>
              <a:defRPr lang="en-US"/>
            </a:defPPr>
            <a:lvl1pPr marL="0" algn="l" defTabSz="457200" rtl="0" eaLnBrk="1" latinLnBrk="0" hangingPunct="1">
              <a:defRPr sz="1800" kern="1200" baseline="0">
                <a:solidFill>
                  <a:schemeClr val="tx1">
                    <a:lumMod val="65000"/>
                    <a:lumOff val="35000"/>
                  </a:schemeClr>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lvl="0" indent="-285750">
              <a:buFont typeface="Tipo de letra del sistema"/>
              <a:buChar char="-"/>
              <a:defRPr/>
            </a:pPr>
            <a:r>
              <a:rPr lang="en-US" dirty="0" err="1">
                <a:solidFill>
                  <a:schemeClr val="bg1"/>
                </a:solidFill>
              </a:rPr>
              <a:t>Grootens</a:t>
            </a:r>
            <a:r>
              <a:rPr lang="en-US" dirty="0">
                <a:solidFill>
                  <a:schemeClr val="bg1"/>
                </a:solidFill>
              </a:rPr>
              <a:t>, K. P., &amp; </a:t>
            </a:r>
            <a:r>
              <a:rPr lang="en-US" dirty="0" err="1">
                <a:solidFill>
                  <a:schemeClr val="bg1"/>
                </a:solidFill>
              </a:rPr>
              <a:t>Hartong</a:t>
            </a:r>
            <a:r>
              <a:rPr lang="en-US" dirty="0">
                <a:solidFill>
                  <a:schemeClr val="bg1"/>
                </a:solidFill>
              </a:rPr>
              <a:t>, E. G. (2017). A Case Report of Biotin Treatment for Valproate-Induced Hair Loss. </a:t>
            </a:r>
            <a:r>
              <a:rPr lang="en-US" i="1" dirty="0">
                <a:solidFill>
                  <a:schemeClr val="bg1"/>
                </a:solidFill>
              </a:rPr>
              <a:t>The Journal of clinical psychiatry</a:t>
            </a:r>
            <a:r>
              <a:rPr lang="en-US" dirty="0">
                <a:solidFill>
                  <a:schemeClr val="bg1"/>
                </a:solidFill>
              </a:rPr>
              <a:t>, </a:t>
            </a:r>
            <a:r>
              <a:rPr lang="en-US" i="1" dirty="0">
                <a:solidFill>
                  <a:schemeClr val="bg1"/>
                </a:solidFill>
              </a:rPr>
              <a:t>78</a:t>
            </a:r>
            <a:r>
              <a:rPr lang="en-US" dirty="0">
                <a:solidFill>
                  <a:schemeClr val="bg1"/>
                </a:solidFill>
              </a:rPr>
              <a:t>(7), e838-e838.</a:t>
            </a:r>
            <a:endParaRPr lang="en-US" b="1" dirty="0">
              <a:solidFill>
                <a:schemeClr val="bg1"/>
              </a:solidFill>
            </a:endParaRPr>
          </a:p>
          <a:p>
            <a:pPr marL="285750" indent="-285750">
              <a:buFont typeface="Tipo de letra del sistema"/>
              <a:buChar char="-"/>
            </a:pPr>
            <a:r>
              <a:rPr lang="en-US" dirty="0">
                <a:solidFill>
                  <a:schemeClr val="bg1"/>
                </a:solidFill>
              </a:rPr>
              <a:t>Carroll, J. A., Jefferson, J. W., &amp; </a:t>
            </a:r>
            <a:r>
              <a:rPr lang="en-US" dirty="0" err="1">
                <a:solidFill>
                  <a:schemeClr val="bg1"/>
                </a:solidFill>
              </a:rPr>
              <a:t>Greist</a:t>
            </a:r>
            <a:r>
              <a:rPr lang="en-US" dirty="0">
                <a:solidFill>
                  <a:schemeClr val="bg1"/>
                </a:solidFill>
              </a:rPr>
              <a:t>, J. H. (1987). Psychiatric uses of lithium for children and adolescents. </a:t>
            </a:r>
            <a:r>
              <a:rPr lang="en-US" i="1" dirty="0">
                <a:solidFill>
                  <a:schemeClr val="bg1"/>
                </a:solidFill>
              </a:rPr>
              <a:t>Psychiatric Services</a:t>
            </a:r>
            <a:r>
              <a:rPr lang="en-US" dirty="0">
                <a:solidFill>
                  <a:schemeClr val="bg1"/>
                </a:solidFill>
              </a:rPr>
              <a:t>, </a:t>
            </a:r>
            <a:r>
              <a:rPr lang="en-US" i="1" dirty="0">
                <a:solidFill>
                  <a:schemeClr val="bg1"/>
                </a:solidFill>
              </a:rPr>
              <a:t>38</a:t>
            </a:r>
            <a:r>
              <a:rPr lang="en-US" dirty="0">
                <a:solidFill>
                  <a:schemeClr val="bg1"/>
                </a:solidFill>
              </a:rPr>
              <a:t>(9), 927-928.</a:t>
            </a:r>
          </a:p>
          <a:p>
            <a:endParaRPr lang="en-US" dirty="0">
              <a:solidFill>
                <a:srgbClr val="FFFFFF"/>
              </a:solidFill>
              <a:cs typeface="Arial" panose="020B0604020202020204" pitchFamily="34" charset="0"/>
            </a:endParaRPr>
          </a:p>
        </p:txBody>
      </p:sp>
      <p:sp>
        <p:nvSpPr>
          <p:cNvPr id="4" name="Título 4">
            <a:extLst>
              <a:ext uri="{FF2B5EF4-FFF2-40B4-BE49-F238E27FC236}">
                <a16:creationId xmlns:a16="http://schemas.microsoft.com/office/drawing/2014/main" id="{89BC7230-337A-8B4A-8FD2-AC67F9BE7E40}"/>
              </a:ext>
            </a:extLst>
          </p:cNvPr>
          <p:cNvSpPr txBox="1">
            <a:spLocks/>
          </p:cNvSpPr>
          <p:nvPr/>
        </p:nvSpPr>
        <p:spPr>
          <a:xfrm>
            <a:off x="0" y="477222"/>
            <a:ext cx="24387175" cy="1463040"/>
          </a:xfrm>
          <a:prstGeom prst="rect">
            <a:avLst/>
          </a:prstGeom>
        </p:spPr>
        <p:txBody>
          <a:bodyPr vert="horz" lIns="91440" tIns="45720" rIns="91440" bIns="45720" rtlCol="0" anchor="b">
            <a:noAutofit/>
          </a:bodyPr>
          <a:lstStyle>
            <a:lvl1pPr algn="ctr" defTabSz="1828800" rtl="0" eaLnBrk="1" latinLnBrk="0" hangingPunct="1">
              <a:lnSpc>
                <a:spcPct val="90000"/>
              </a:lnSpc>
              <a:spcBef>
                <a:spcPct val="0"/>
              </a:spcBef>
              <a:buNone/>
              <a:defRPr sz="12000" b="0" i="0" u="none" kern="1200">
                <a:solidFill>
                  <a:schemeClr val="tx1"/>
                </a:solidFill>
                <a:latin typeface="+mj-lt"/>
                <a:ea typeface="+mj-ea"/>
                <a:cs typeface="+mj-cs"/>
              </a:defRPr>
            </a:lvl1pPr>
          </a:lstStyle>
          <a:p>
            <a:r>
              <a:rPr lang="en-US" sz="8000" dirty="0">
                <a:solidFill>
                  <a:schemeClr val="bg1"/>
                </a:solidFill>
                <a:latin typeface="GT Eesti Pro Text Medium" pitchFamily="2" charset="77"/>
              </a:rPr>
              <a:t>Hair Loss</a:t>
            </a:r>
          </a:p>
        </p:txBody>
      </p:sp>
      <p:sp>
        <p:nvSpPr>
          <p:cNvPr id="2" name="Elipse 1">
            <a:extLst>
              <a:ext uri="{FF2B5EF4-FFF2-40B4-BE49-F238E27FC236}">
                <a16:creationId xmlns:a16="http://schemas.microsoft.com/office/drawing/2014/main" id="{1C09C463-70FD-CA4C-8A0A-E6C592795713}"/>
              </a:ext>
            </a:extLst>
          </p:cNvPr>
          <p:cNvSpPr/>
          <p:nvPr/>
        </p:nvSpPr>
        <p:spPr>
          <a:xfrm>
            <a:off x="2339244" y="2874155"/>
            <a:ext cx="3383280" cy="3383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Elipse 12">
            <a:extLst>
              <a:ext uri="{FF2B5EF4-FFF2-40B4-BE49-F238E27FC236}">
                <a16:creationId xmlns:a16="http://schemas.microsoft.com/office/drawing/2014/main" id="{93DE3DCB-9548-9941-AA1B-9A49F2530D30}"/>
              </a:ext>
            </a:extLst>
          </p:cNvPr>
          <p:cNvSpPr/>
          <p:nvPr/>
        </p:nvSpPr>
        <p:spPr>
          <a:xfrm>
            <a:off x="2339244" y="6979920"/>
            <a:ext cx="3383280" cy="3383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Marcador de texto 4">
            <a:extLst>
              <a:ext uri="{FF2B5EF4-FFF2-40B4-BE49-F238E27FC236}">
                <a16:creationId xmlns:a16="http://schemas.microsoft.com/office/drawing/2014/main" id="{2B4D1C77-AC0D-AE45-BA25-1C4A8EE96F1A}"/>
              </a:ext>
            </a:extLst>
          </p:cNvPr>
          <p:cNvSpPr txBox="1">
            <a:spLocks/>
          </p:cNvSpPr>
          <p:nvPr/>
        </p:nvSpPr>
        <p:spPr>
          <a:xfrm>
            <a:off x="6298313" y="3765695"/>
            <a:ext cx="5387341" cy="1600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4800" dirty="0">
                <a:solidFill>
                  <a:schemeClr val="bg1"/>
                </a:solidFill>
                <a:latin typeface="Open Sans" panose="020B0606030504020204" pitchFamily="34" charset="0"/>
                <a:ea typeface="Open Sans" panose="020B0606030504020204" pitchFamily="34" charset="0"/>
                <a:cs typeface="Open Sans" panose="020B0606030504020204" pitchFamily="34" charset="0"/>
              </a:rPr>
              <a:t>Affects up to 10% of patients</a:t>
            </a:r>
          </a:p>
        </p:txBody>
      </p:sp>
      <p:sp>
        <p:nvSpPr>
          <p:cNvPr id="7" name="Marcador de texto 6">
            <a:extLst>
              <a:ext uri="{FF2B5EF4-FFF2-40B4-BE49-F238E27FC236}">
                <a16:creationId xmlns:a16="http://schemas.microsoft.com/office/drawing/2014/main" id="{E43C8ADE-7DF1-194F-979F-680D7D0075B1}"/>
              </a:ext>
            </a:extLst>
          </p:cNvPr>
          <p:cNvSpPr txBox="1">
            <a:spLocks/>
          </p:cNvSpPr>
          <p:nvPr/>
        </p:nvSpPr>
        <p:spPr>
          <a:xfrm>
            <a:off x="17175699" y="4165745"/>
            <a:ext cx="4811388" cy="800100"/>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en-US" sz="4800" dirty="0">
                <a:solidFill>
                  <a:schemeClr val="bg1"/>
                </a:solidFill>
                <a:latin typeface="Open Sans" panose="020B0606030504020204" pitchFamily="34" charset="0"/>
                <a:ea typeface="Open Sans" panose="020B0606030504020204" pitchFamily="34" charset="0"/>
                <a:cs typeface="Open Sans" panose="020B0606030504020204" pitchFamily="34" charset="0"/>
              </a:rPr>
              <a:t>More in women</a:t>
            </a:r>
          </a:p>
        </p:txBody>
      </p:sp>
      <p:sp>
        <p:nvSpPr>
          <p:cNvPr id="9" name="Marcador de texto 8">
            <a:extLst>
              <a:ext uri="{FF2B5EF4-FFF2-40B4-BE49-F238E27FC236}">
                <a16:creationId xmlns:a16="http://schemas.microsoft.com/office/drawing/2014/main" id="{25A43353-8F2D-4F4A-8657-DBFAFA8A3C9D}"/>
              </a:ext>
            </a:extLst>
          </p:cNvPr>
          <p:cNvSpPr txBox="1">
            <a:spLocks/>
          </p:cNvSpPr>
          <p:nvPr/>
        </p:nvSpPr>
        <p:spPr>
          <a:xfrm>
            <a:off x="6298313" y="7940040"/>
            <a:ext cx="4872231" cy="1463040"/>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en-US" sz="4800" dirty="0">
                <a:solidFill>
                  <a:schemeClr val="bg1"/>
                </a:solidFill>
                <a:latin typeface="Open Sans" panose="020B0606030504020204" pitchFamily="34" charset="0"/>
                <a:ea typeface="Open Sans" panose="020B0606030504020204" pitchFamily="34" charset="0"/>
                <a:cs typeface="Open Sans" panose="020B0606030504020204" pitchFamily="34" charset="0"/>
              </a:rPr>
              <a:t>Rule out thyroid dysfunction</a:t>
            </a:r>
          </a:p>
        </p:txBody>
      </p:sp>
      <p:sp>
        <p:nvSpPr>
          <p:cNvPr id="11" name="Marcador de texto 10">
            <a:extLst>
              <a:ext uri="{FF2B5EF4-FFF2-40B4-BE49-F238E27FC236}">
                <a16:creationId xmlns:a16="http://schemas.microsoft.com/office/drawing/2014/main" id="{3502F210-1D5C-AB41-B2BA-90C04BBEC5FD}"/>
              </a:ext>
            </a:extLst>
          </p:cNvPr>
          <p:cNvSpPr txBox="1">
            <a:spLocks/>
          </p:cNvSpPr>
          <p:nvPr/>
        </p:nvSpPr>
        <p:spPr>
          <a:xfrm>
            <a:off x="17175699" y="7459980"/>
            <a:ext cx="4872231" cy="2423160"/>
          </a:xfrm>
          <a:prstGeom prst="rect">
            <a:avLst/>
          </a:prstGeom>
        </p:spPr>
        <p:txBody>
          <a:bodyPr anchor="t"/>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spcBef>
                <a:spcPts val="0"/>
              </a:spcBef>
              <a:buNone/>
            </a:pPr>
            <a:r>
              <a:rPr lang="en-US" sz="4800" dirty="0">
                <a:solidFill>
                  <a:schemeClr val="bg1"/>
                </a:solidFill>
                <a:latin typeface="Open Sans" panose="020B0606030504020204" pitchFamily="34" charset="0"/>
                <a:ea typeface="Open Sans" panose="020B0606030504020204" pitchFamily="34" charset="0"/>
                <a:cs typeface="Open Sans" panose="020B0606030504020204" pitchFamily="34" charset="0"/>
              </a:rPr>
              <a:t>Maintain TSH  </a:t>
            </a:r>
          </a:p>
          <a:p>
            <a:pPr marL="0" indent="0">
              <a:lnSpc>
                <a:spcPct val="100000"/>
              </a:lnSpc>
              <a:spcBef>
                <a:spcPts val="0"/>
              </a:spcBef>
              <a:buNone/>
            </a:pPr>
            <a:r>
              <a:rPr lang="en-US" sz="4800" dirty="0">
                <a:solidFill>
                  <a:schemeClr val="bg1"/>
                </a:solidFill>
                <a:latin typeface="Open Sans" panose="020B0606030504020204" pitchFamily="34" charset="0"/>
                <a:ea typeface="Open Sans" panose="020B0606030504020204" pitchFamily="34" charset="0"/>
                <a:cs typeface="Open Sans" panose="020B0606030504020204" pitchFamily="34" charset="0"/>
              </a:rPr>
              <a:t>≤ 2 </a:t>
            </a:r>
            <a:r>
              <a:rPr lang="en-US" sz="4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mIU</a:t>
            </a:r>
            <a:r>
              <a:rPr lang="en-US" sz="4800" dirty="0">
                <a:solidFill>
                  <a:schemeClr val="bg1"/>
                </a:solidFill>
                <a:latin typeface="Open Sans" panose="020B0606030504020204" pitchFamily="34" charset="0"/>
                <a:ea typeface="Open Sans" panose="020B0606030504020204" pitchFamily="34" charset="0"/>
                <a:cs typeface="Open Sans" panose="020B0606030504020204" pitchFamily="34" charset="0"/>
              </a:rPr>
              <a:t>/L; treat with thyroxine</a:t>
            </a:r>
          </a:p>
        </p:txBody>
      </p:sp>
      <p:sp>
        <p:nvSpPr>
          <p:cNvPr id="15" name="Elipse 14">
            <a:extLst>
              <a:ext uri="{FF2B5EF4-FFF2-40B4-BE49-F238E27FC236}">
                <a16:creationId xmlns:a16="http://schemas.microsoft.com/office/drawing/2014/main" id="{AD60A783-7A04-4240-BEF4-8040668714BD}"/>
              </a:ext>
            </a:extLst>
          </p:cNvPr>
          <p:cNvSpPr/>
          <p:nvPr/>
        </p:nvSpPr>
        <p:spPr>
          <a:xfrm>
            <a:off x="13205364" y="2874155"/>
            <a:ext cx="3383280" cy="3383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Elipse 15">
            <a:extLst>
              <a:ext uri="{FF2B5EF4-FFF2-40B4-BE49-F238E27FC236}">
                <a16:creationId xmlns:a16="http://schemas.microsoft.com/office/drawing/2014/main" id="{307038A3-583C-624A-99D8-4521A0E5D0A1}"/>
              </a:ext>
            </a:extLst>
          </p:cNvPr>
          <p:cNvSpPr/>
          <p:nvPr/>
        </p:nvSpPr>
        <p:spPr>
          <a:xfrm>
            <a:off x="13205364" y="6979920"/>
            <a:ext cx="3383280" cy="3383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8" name="Imagen 17" descr="Imagen que contiene dibujo, reloj&#10;&#10;Descripción generada automáticamente">
            <a:extLst>
              <a:ext uri="{FF2B5EF4-FFF2-40B4-BE49-F238E27FC236}">
                <a16:creationId xmlns:a16="http://schemas.microsoft.com/office/drawing/2014/main" id="{C3D6AF4D-1C85-A841-BA8D-E03E1FC4AF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4629" y="3924404"/>
            <a:ext cx="1612511" cy="1282782"/>
          </a:xfrm>
          <a:prstGeom prst="rect">
            <a:avLst/>
          </a:prstGeom>
        </p:spPr>
      </p:pic>
      <p:pic>
        <p:nvPicPr>
          <p:cNvPr id="20" name="Imagen 19" descr="Imagen que contiene pájaro, ave&#10;&#10;Descripción generada automáticamente">
            <a:extLst>
              <a:ext uri="{FF2B5EF4-FFF2-40B4-BE49-F238E27FC236}">
                <a16:creationId xmlns:a16="http://schemas.microsoft.com/office/drawing/2014/main" id="{3653F731-B5E6-324A-9B19-CB0094191A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7601" y="7845463"/>
            <a:ext cx="1806566" cy="1652195"/>
          </a:xfrm>
          <a:prstGeom prst="rect">
            <a:avLst/>
          </a:prstGeom>
        </p:spPr>
      </p:pic>
      <p:pic>
        <p:nvPicPr>
          <p:cNvPr id="22" name="Imagen 21" descr="Imagen que contiene pájaro, ave&#10;&#10;Descripción generada automáticamente">
            <a:extLst>
              <a:ext uri="{FF2B5EF4-FFF2-40B4-BE49-F238E27FC236}">
                <a16:creationId xmlns:a16="http://schemas.microsoft.com/office/drawing/2014/main" id="{12C676AA-8AA4-F742-AFA4-B06DE96D39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289490" y="3664686"/>
            <a:ext cx="1215029" cy="1802218"/>
          </a:xfrm>
          <a:prstGeom prst="rect">
            <a:avLst/>
          </a:prstGeom>
        </p:spPr>
      </p:pic>
      <p:pic>
        <p:nvPicPr>
          <p:cNvPr id="24" name="Imagen 23" descr="Imagen que contiene pájaro&#10;&#10;Descripción generada automáticamente">
            <a:extLst>
              <a:ext uri="{FF2B5EF4-FFF2-40B4-BE49-F238E27FC236}">
                <a16:creationId xmlns:a16="http://schemas.microsoft.com/office/drawing/2014/main" id="{9EE99D79-6C6C-DA47-9BCC-7B73AC4848A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984795" y="7927872"/>
            <a:ext cx="1824418" cy="909864"/>
          </a:xfrm>
          <a:prstGeom prst="rect">
            <a:avLst/>
          </a:prstGeom>
        </p:spPr>
      </p:pic>
    </p:spTree>
    <p:custDataLst>
      <p:tags r:id="rId1"/>
    </p:custDataLst>
    <p:extLst>
      <p:ext uri="{BB962C8B-B14F-4D97-AF65-F5344CB8AC3E}">
        <p14:creationId xmlns:p14="http://schemas.microsoft.com/office/powerpoint/2010/main" val="223882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P spid="2" grpId="0" animBg="1"/>
      <p:bldP spid="13" grpId="0" animBg="1"/>
      <p:bldP spid="5" grpId="0"/>
      <p:bldP spid="7" grpId="0"/>
      <p:bldP spid="9" grpId="0"/>
      <p:bldP spid="11" grpId="0"/>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8" name="Título 4">
            <a:extLst>
              <a:ext uri="{FF2B5EF4-FFF2-40B4-BE49-F238E27FC236}">
                <a16:creationId xmlns:a16="http://schemas.microsoft.com/office/drawing/2014/main" id="{2DC933E0-6D33-CD47-9F30-2770D6528562}"/>
              </a:ext>
            </a:extLst>
          </p:cNvPr>
          <p:cNvSpPr txBox="1">
            <a:spLocks/>
          </p:cNvSpPr>
          <p:nvPr/>
        </p:nvSpPr>
        <p:spPr>
          <a:xfrm>
            <a:off x="0" y="477222"/>
            <a:ext cx="24387175" cy="1463040"/>
          </a:xfrm>
          <a:prstGeom prst="rect">
            <a:avLst/>
          </a:prstGeom>
        </p:spPr>
        <p:txBody>
          <a:bodyPr vert="horz" lIns="91440" tIns="45720" rIns="91440" bIns="45720" rtlCol="0" anchor="b">
            <a:noAutofit/>
          </a:bodyPr>
          <a:lstStyle>
            <a:lvl1pPr algn="ctr" defTabSz="1828800" rtl="0" eaLnBrk="1" latinLnBrk="0" hangingPunct="1">
              <a:lnSpc>
                <a:spcPct val="90000"/>
              </a:lnSpc>
              <a:spcBef>
                <a:spcPct val="0"/>
              </a:spcBef>
              <a:buNone/>
              <a:defRPr sz="12000" b="0" i="0" u="none" kern="1200">
                <a:solidFill>
                  <a:schemeClr val="tx1"/>
                </a:solidFill>
                <a:latin typeface="+mj-lt"/>
                <a:ea typeface="+mj-ea"/>
                <a:cs typeface="+mj-cs"/>
              </a:defRPr>
            </a:lvl1pPr>
          </a:lstStyle>
          <a:p>
            <a:r>
              <a:rPr lang="en-US" sz="8000" dirty="0">
                <a:solidFill>
                  <a:schemeClr val="bg1"/>
                </a:solidFill>
                <a:latin typeface="GT Eesti Pro Text Medium" pitchFamily="2" charset="77"/>
              </a:rPr>
              <a:t>Hair Loss Mechanism </a:t>
            </a:r>
          </a:p>
        </p:txBody>
      </p:sp>
      <p:sp>
        <p:nvSpPr>
          <p:cNvPr id="4" name="Marcador de texto 5">
            <a:extLst>
              <a:ext uri="{FF2B5EF4-FFF2-40B4-BE49-F238E27FC236}">
                <a16:creationId xmlns:a16="http://schemas.microsoft.com/office/drawing/2014/main" id="{13020B53-8C43-BF47-8D55-F5603EE52B26}"/>
              </a:ext>
            </a:extLst>
          </p:cNvPr>
          <p:cNvSpPr txBox="1">
            <a:spLocks/>
          </p:cNvSpPr>
          <p:nvPr/>
        </p:nvSpPr>
        <p:spPr>
          <a:xfrm>
            <a:off x="299260" y="12476240"/>
            <a:ext cx="10084604" cy="635325"/>
          </a:xfrm>
          <a:prstGeom prst="rect">
            <a:avLst/>
          </a:prstGeom>
        </p:spPr>
        <p:txBody>
          <a:bodyPr/>
          <a:lstStyle>
            <a:defPPr>
              <a:defRPr lang="en-US"/>
            </a:defPPr>
            <a:lvl1pPr marL="0" algn="l" defTabSz="457200" rtl="0" eaLnBrk="1" latinLnBrk="0" hangingPunct="1">
              <a:defRPr sz="1800" kern="1200" baseline="0">
                <a:solidFill>
                  <a:schemeClr val="tx1">
                    <a:lumMod val="65000"/>
                    <a:lumOff val="35000"/>
                  </a:schemeClr>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err="1">
                <a:solidFill>
                  <a:schemeClr val="bg1"/>
                </a:solidFill>
              </a:rPr>
              <a:t>Grootens</a:t>
            </a:r>
            <a:r>
              <a:rPr lang="en-US" dirty="0">
                <a:solidFill>
                  <a:schemeClr val="bg1"/>
                </a:solidFill>
              </a:rPr>
              <a:t>, K. P., &amp; </a:t>
            </a:r>
            <a:r>
              <a:rPr lang="en-US" dirty="0" err="1">
                <a:solidFill>
                  <a:schemeClr val="bg1"/>
                </a:solidFill>
              </a:rPr>
              <a:t>Hartong</a:t>
            </a:r>
            <a:r>
              <a:rPr lang="en-US" dirty="0">
                <a:solidFill>
                  <a:schemeClr val="bg1"/>
                </a:solidFill>
              </a:rPr>
              <a:t>, E. G. (2017). A Case Report of Biotin Treatment for Valproate-Induced Hair Loss. </a:t>
            </a:r>
            <a:r>
              <a:rPr lang="en-US" i="1" dirty="0">
                <a:solidFill>
                  <a:schemeClr val="bg1"/>
                </a:solidFill>
              </a:rPr>
              <a:t>The Journal of clinical psychiatry</a:t>
            </a:r>
            <a:r>
              <a:rPr lang="en-US" dirty="0">
                <a:solidFill>
                  <a:schemeClr val="bg1"/>
                </a:solidFill>
              </a:rPr>
              <a:t>, </a:t>
            </a:r>
            <a:r>
              <a:rPr lang="en-US" i="1" dirty="0">
                <a:solidFill>
                  <a:schemeClr val="bg1"/>
                </a:solidFill>
              </a:rPr>
              <a:t>78</a:t>
            </a:r>
            <a:r>
              <a:rPr lang="en-US" dirty="0">
                <a:solidFill>
                  <a:schemeClr val="bg1"/>
                </a:solidFill>
              </a:rPr>
              <a:t>(7), e838-e838.</a:t>
            </a:r>
          </a:p>
          <a:p>
            <a:endParaRPr lang="en-US" dirty="0">
              <a:solidFill>
                <a:srgbClr val="FFFFFF"/>
              </a:solidFill>
              <a:cs typeface="Arial" panose="020B0604020202020204" pitchFamily="34" charset="0"/>
            </a:endParaRPr>
          </a:p>
        </p:txBody>
      </p:sp>
      <p:sp>
        <p:nvSpPr>
          <p:cNvPr id="5" name="Rectángulo 4">
            <a:extLst>
              <a:ext uri="{FF2B5EF4-FFF2-40B4-BE49-F238E27FC236}">
                <a16:creationId xmlns:a16="http://schemas.microsoft.com/office/drawing/2014/main" id="{52501D1C-0047-194D-B76A-DA76E3E339E7}"/>
              </a:ext>
            </a:extLst>
          </p:cNvPr>
          <p:cNvSpPr/>
          <p:nvPr/>
        </p:nvSpPr>
        <p:spPr>
          <a:xfrm>
            <a:off x="1711051" y="3187400"/>
            <a:ext cx="20965067" cy="1185292"/>
          </a:xfrm>
          <a:prstGeom prst="rect">
            <a:avLst/>
          </a:prstGeom>
          <a:solidFill>
            <a:srgbClr val="4F49B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007C8C"/>
              </a:solidFill>
            </a:endParaRPr>
          </a:p>
        </p:txBody>
      </p:sp>
      <p:cxnSp>
        <p:nvCxnSpPr>
          <p:cNvPr id="6" name="Conector recto 5">
            <a:extLst>
              <a:ext uri="{FF2B5EF4-FFF2-40B4-BE49-F238E27FC236}">
                <a16:creationId xmlns:a16="http://schemas.microsoft.com/office/drawing/2014/main" id="{9238CB07-1B13-314C-BC84-DEE0A1280A8B}"/>
              </a:ext>
            </a:extLst>
          </p:cNvPr>
          <p:cNvCxnSpPr>
            <a:cxnSpLocks/>
          </p:cNvCxnSpPr>
          <p:nvPr/>
        </p:nvCxnSpPr>
        <p:spPr>
          <a:xfrm>
            <a:off x="1711055" y="4376139"/>
            <a:ext cx="2096506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6984A4D5-8266-B44D-AD24-E352AFBC251C}"/>
              </a:ext>
            </a:extLst>
          </p:cNvPr>
          <p:cNvCxnSpPr>
            <a:cxnSpLocks/>
          </p:cNvCxnSpPr>
          <p:nvPr/>
        </p:nvCxnSpPr>
        <p:spPr>
          <a:xfrm>
            <a:off x="1711057" y="3189124"/>
            <a:ext cx="2096506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FD7737D8-FF8F-BC47-871B-5ECF97F38B2B}"/>
              </a:ext>
            </a:extLst>
          </p:cNvPr>
          <p:cNvCxnSpPr>
            <a:cxnSpLocks/>
          </p:cNvCxnSpPr>
          <p:nvPr/>
        </p:nvCxnSpPr>
        <p:spPr>
          <a:xfrm>
            <a:off x="1711057" y="9738723"/>
            <a:ext cx="2096506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0389BAF3-62D6-3E4C-828D-264D7F8F8EAD}"/>
              </a:ext>
            </a:extLst>
          </p:cNvPr>
          <p:cNvCxnSpPr>
            <a:cxnSpLocks/>
          </p:cNvCxnSpPr>
          <p:nvPr/>
        </p:nvCxnSpPr>
        <p:spPr>
          <a:xfrm>
            <a:off x="1711057" y="6194109"/>
            <a:ext cx="2096506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606B4F5B-6061-8C45-93DD-B9A90C0EC9FC}"/>
              </a:ext>
            </a:extLst>
          </p:cNvPr>
          <p:cNvSpPr txBox="1">
            <a:spLocks/>
          </p:cNvSpPr>
          <p:nvPr/>
        </p:nvSpPr>
        <p:spPr>
          <a:xfrm>
            <a:off x="2318221" y="3502029"/>
            <a:ext cx="3552107" cy="637623"/>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400" dirty="0">
                <a:solidFill>
                  <a:schemeClr val="bg1"/>
                </a:solidFill>
                <a:latin typeface="GT Eesti Pro Text Medium" pitchFamily="2" charset="77"/>
              </a:rPr>
              <a:t>Mechanism</a:t>
            </a:r>
          </a:p>
        </p:txBody>
      </p:sp>
      <p:sp>
        <p:nvSpPr>
          <p:cNvPr id="11" name="Text Placeholder 3">
            <a:extLst>
              <a:ext uri="{FF2B5EF4-FFF2-40B4-BE49-F238E27FC236}">
                <a16:creationId xmlns:a16="http://schemas.microsoft.com/office/drawing/2014/main" id="{8EEF7968-3D9C-0F41-8148-3F5686B97D7B}"/>
              </a:ext>
            </a:extLst>
          </p:cNvPr>
          <p:cNvSpPr txBox="1">
            <a:spLocks/>
          </p:cNvSpPr>
          <p:nvPr/>
        </p:nvSpPr>
        <p:spPr>
          <a:xfrm>
            <a:off x="2318221" y="4941376"/>
            <a:ext cx="5160257" cy="687497"/>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400" dirty="0">
                <a:solidFill>
                  <a:schemeClr val="bg1"/>
                </a:solidFill>
                <a:latin typeface="Open Sans" panose="020B0606030504020204" pitchFamily="34" charset="0"/>
                <a:ea typeface="Open Sans" panose="020B0606030504020204" pitchFamily="34" charset="0"/>
                <a:cs typeface="Open Sans" panose="020B0606030504020204" pitchFamily="34" charset="0"/>
              </a:rPr>
              <a:t>Biotin deficiency </a:t>
            </a:r>
            <a:endParaRPr lang="en-GB" sz="4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 Placeholder 3">
            <a:extLst>
              <a:ext uri="{FF2B5EF4-FFF2-40B4-BE49-F238E27FC236}">
                <a16:creationId xmlns:a16="http://schemas.microsoft.com/office/drawing/2014/main" id="{2887E7C5-9F36-764A-B04E-841A2E911075}"/>
              </a:ext>
            </a:extLst>
          </p:cNvPr>
          <p:cNvSpPr txBox="1">
            <a:spLocks/>
          </p:cNvSpPr>
          <p:nvPr/>
        </p:nvSpPr>
        <p:spPr>
          <a:xfrm>
            <a:off x="12193588" y="3502029"/>
            <a:ext cx="3132880" cy="637623"/>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400" dirty="0">
                <a:solidFill>
                  <a:schemeClr val="bg1"/>
                </a:solidFill>
                <a:latin typeface="GT Eesti Pro Text Medium" pitchFamily="2" charset="77"/>
              </a:rPr>
              <a:t>Comment</a:t>
            </a:r>
          </a:p>
        </p:txBody>
      </p:sp>
      <p:cxnSp>
        <p:nvCxnSpPr>
          <p:cNvPr id="13" name="Conector recto 12">
            <a:extLst>
              <a:ext uri="{FF2B5EF4-FFF2-40B4-BE49-F238E27FC236}">
                <a16:creationId xmlns:a16="http://schemas.microsoft.com/office/drawing/2014/main" id="{52C663E9-DBFD-5A42-8428-7836D0AFC23C}"/>
              </a:ext>
            </a:extLst>
          </p:cNvPr>
          <p:cNvCxnSpPr>
            <a:cxnSpLocks/>
          </p:cNvCxnSpPr>
          <p:nvPr/>
        </p:nvCxnSpPr>
        <p:spPr>
          <a:xfrm>
            <a:off x="11718363" y="3187400"/>
            <a:ext cx="0" cy="655132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3">
            <a:extLst>
              <a:ext uri="{FF2B5EF4-FFF2-40B4-BE49-F238E27FC236}">
                <a16:creationId xmlns:a16="http://schemas.microsoft.com/office/drawing/2014/main" id="{9436AE85-AD82-3242-B3B6-083AA89C63C6}"/>
              </a:ext>
            </a:extLst>
          </p:cNvPr>
          <p:cNvSpPr txBox="1">
            <a:spLocks/>
          </p:cNvSpPr>
          <p:nvPr/>
        </p:nvSpPr>
        <p:spPr>
          <a:xfrm>
            <a:off x="12193588" y="4917002"/>
            <a:ext cx="9875366" cy="762068"/>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400" dirty="0">
                <a:solidFill>
                  <a:schemeClr val="bg1"/>
                </a:solidFill>
                <a:latin typeface="Open Sans" panose="020B0606030504020204" pitchFamily="34" charset="0"/>
                <a:ea typeface="Open Sans" panose="020B0606030504020204" pitchFamily="34" charset="0"/>
                <a:cs typeface="Open Sans" panose="020B0606030504020204" pitchFamily="34" charset="0"/>
              </a:rPr>
              <a:t>Occurs with valproate</a:t>
            </a:r>
            <a:endParaRPr lang="en-GB" sz="4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Text Placeholder 3">
            <a:extLst>
              <a:ext uri="{FF2B5EF4-FFF2-40B4-BE49-F238E27FC236}">
                <a16:creationId xmlns:a16="http://schemas.microsoft.com/office/drawing/2014/main" id="{64CBA4FE-CF20-284E-8F37-7C736CA30AF3}"/>
              </a:ext>
            </a:extLst>
          </p:cNvPr>
          <p:cNvSpPr txBox="1">
            <a:spLocks/>
          </p:cNvSpPr>
          <p:nvPr/>
        </p:nvSpPr>
        <p:spPr>
          <a:xfrm>
            <a:off x="2318221" y="7029220"/>
            <a:ext cx="9400137" cy="666936"/>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400" dirty="0">
                <a:solidFill>
                  <a:schemeClr val="bg1"/>
                </a:solidFill>
                <a:latin typeface="Open Sans" panose="020B0606030504020204" pitchFamily="34" charset="0"/>
                <a:ea typeface="Open Sans" panose="020B0606030504020204" pitchFamily="34" charset="0"/>
                <a:cs typeface="Open Sans" panose="020B0606030504020204" pitchFamily="34" charset="0"/>
              </a:rPr>
              <a:t>Zinc and selenium malabsorption </a:t>
            </a:r>
            <a:endParaRPr lang="en-GB" sz="4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Text Placeholder 3">
            <a:extLst>
              <a:ext uri="{FF2B5EF4-FFF2-40B4-BE49-F238E27FC236}">
                <a16:creationId xmlns:a16="http://schemas.microsoft.com/office/drawing/2014/main" id="{AB4F1AD5-F265-E240-B182-ED884447DB36}"/>
              </a:ext>
            </a:extLst>
          </p:cNvPr>
          <p:cNvSpPr txBox="1">
            <a:spLocks/>
          </p:cNvSpPr>
          <p:nvPr/>
        </p:nvSpPr>
        <p:spPr>
          <a:xfrm>
            <a:off x="12193588" y="7029220"/>
            <a:ext cx="10482530" cy="685176"/>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400" dirty="0">
                <a:solidFill>
                  <a:schemeClr val="bg1"/>
                </a:solidFill>
                <a:latin typeface="Open Sans" panose="020B0606030504020204" pitchFamily="34" charset="0"/>
                <a:ea typeface="Open Sans" panose="020B0606030504020204" pitchFamily="34" charset="0"/>
                <a:cs typeface="Open Sans" panose="020B0606030504020204" pitchFamily="34" charset="0"/>
              </a:rPr>
              <a:t>Occurs with lithium and valproate </a:t>
            </a:r>
          </a:p>
        </p:txBody>
      </p:sp>
      <p:sp>
        <p:nvSpPr>
          <p:cNvPr id="24" name="Text Placeholder 3">
            <a:extLst>
              <a:ext uri="{FF2B5EF4-FFF2-40B4-BE49-F238E27FC236}">
                <a16:creationId xmlns:a16="http://schemas.microsoft.com/office/drawing/2014/main" id="{F0177482-9BE7-3442-B608-3B36E343DE36}"/>
              </a:ext>
            </a:extLst>
          </p:cNvPr>
          <p:cNvSpPr txBox="1">
            <a:spLocks/>
          </p:cNvSpPr>
          <p:nvPr/>
        </p:nvSpPr>
        <p:spPr>
          <a:xfrm>
            <a:off x="12193588" y="8081686"/>
            <a:ext cx="10482524" cy="935639"/>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400" dirty="0">
                <a:solidFill>
                  <a:schemeClr val="bg1"/>
                </a:solidFill>
                <a:latin typeface="Open Sans" panose="020B0606030504020204" pitchFamily="34" charset="0"/>
                <a:ea typeface="Open Sans" panose="020B0606030504020204" pitchFamily="34" charset="0"/>
                <a:cs typeface="Open Sans" panose="020B0606030504020204" pitchFamily="34" charset="0"/>
              </a:rPr>
              <a:t>Suggested supplementation (?)</a:t>
            </a:r>
            <a:endParaRPr lang="en-GB" sz="4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297024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4" grpId="0"/>
      <p:bldP spid="5" grpId="0" animBg="1"/>
      <p:bldP spid="10" grpId="0"/>
      <p:bldP spid="11" grpId="0"/>
      <p:bldP spid="12" grpId="0"/>
      <p:bldP spid="16" grpId="0"/>
      <p:bldP spid="20" grpId="0"/>
      <p:bldP spid="21"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8" name="Título 4">
            <a:extLst>
              <a:ext uri="{FF2B5EF4-FFF2-40B4-BE49-F238E27FC236}">
                <a16:creationId xmlns:a16="http://schemas.microsoft.com/office/drawing/2014/main" id="{FEACA288-4F46-434B-946E-0DEB68C8E0E7}"/>
              </a:ext>
            </a:extLst>
          </p:cNvPr>
          <p:cNvSpPr txBox="1">
            <a:spLocks/>
          </p:cNvSpPr>
          <p:nvPr/>
        </p:nvSpPr>
        <p:spPr>
          <a:xfrm>
            <a:off x="0" y="477222"/>
            <a:ext cx="24387175" cy="1463040"/>
          </a:xfrm>
          <a:prstGeom prst="rect">
            <a:avLst/>
          </a:prstGeom>
        </p:spPr>
        <p:txBody>
          <a:bodyPr vert="horz" lIns="91440" tIns="45720" rIns="91440" bIns="45720" rtlCol="0" anchor="b">
            <a:noAutofit/>
          </a:bodyPr>
          <a:lstStyle>
            <a:lvl1pPr algn="ctr" defTabSz="1828800" rtl="0" eaLnBrk="1" latinLnBrk="0" hangingPunct="1">
              <a:lnSpc>
                <a:spcPct val="90000"/>
              </a:lnSpc>
              <a:spcBef>
                <a:spcPct val="0"/>
              </a:spcBef>
              <a:buNone/>
              <a:defRPr sz="12000" b="0" i="0" u="none" kern="1200">
                <a:solidFill>
                  <a:schemeClr val="tx1"/>
                </a:solidFill>
                <a:latin typeface="+mj-lt"/>
                <a:ea typeface="+mj-ea"/>
                <a:cs typeface="+mj-cs"/>
              </a:defRPr>
            </a:lvl1pPr>
          </a:lstStyle>
          <a:p>
            <a:r>
              <a:rPr lang="en-US" sz="8000" dirty="0">
                <a:solidFill>
                  <a:schemeClr val="bg1"/>
                </a:solidFill>
                <a:latin typeface="GT Eesti Pro Text Medium" pitchFamily="2" charset="77"/>
              </a:rPr>
              <a:t>Hair Loss Treatment</a:t>
            </a:r>
          </a:p>
        </p:txBody>
      </p:sp>
      <p:sp>
        <p:nvSpPr>
          <p:cNvPr id="5" name="Elipse 4">
            <a:extLst>
              <a:ext uri="{FF2B5EF4-FFF2-40B4-BE49-F238E27FC236}">
                <a16:creationId xmlns:a16="http://schemas.microsoft.com/office/drawing/2014/main" id="{15BA8EC0-00ED-8049-A949-D984B577DF50}"/>
              </a:ext>
            </a:extLst>
          </p:cNvPr>
          <p:cNvSpPr/>
          <p:nvPr/>
        </p:nvSpPr>
        <p:spPr>
          <a:xfrm>
            <a:off x="1080869" y="2931305"/>
            <a:ext cx="3383280" cy="3383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Elipse 5">
            <a:extLst>
              <a:ext uri="{FF2B5EF4-FFF2-40B4-BE49-F238E27FC236}">
                <a16:creationId xmlns:a16="http://schemas.microsoft.com/office/drawing/2014/main" id="{CFCF0BBF-C3D7-1941-8111-4565B3BC931E}"/>
              </a:ext>
            </a:extLst>
          </p:cNvPr>
          <p:cNvSpPr/>
          <p:nvPr/>
        </p:nvSpPr>
        <p:spPr>
          <a:xfrm>
            <a:off x="1080869" y="6979920"/>
            <a:ext cx="3383280" cy="3383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Marcador de texto 4">
            <a:extLst>
              <a:ext uri="{FF2B5EF4-FFF2-40B4-BE49-F238E27FC236}">
                <a16:creationId xmlns:a16="http://schemas.microsoft.com/office/drawing/2014/main" id="{A8D2696F-B1F9-7044-816C-92ADED01254E}"/>
              </a:ext>
            </a:extLst>
          </p:cNvPr>
          <p:cNvSpPr txBox="1">
            <a:spLocks/>
          </p:cNvSpPr>
          <p:nvPr/>
        </p:nvSpPr>
        <p:spPr>
          <a:xfrm>
            <a:off x="5039938" y="3486510"/>
            <a:ext cx="6418637" cy="227287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4800" dirty="0">
                <a:solidFill>
                  <a:schemeClr val="bg1"/>
                </a:solidFill>
                <a:latin typeface="Open Sans" panose="020B0606030504020204" pitchFamily="34" charset="0"/>
                <a:ea typeface="Open Sans" panose="020B0606030504020204" pitchFamily="34" charset="0"/>
                <a:cs typeface="Open Sans" panose="020B0606030504020204" pitchFamily="34" charset="0"/>
              </a:rPr>
              <a:t>Supplement with </a:t>
            </a:r>
          </a:p>
          <a:p>
            <a:r>
              <a:rPr lang="en-US" sz="4800" dirty="0">
                <a:solidFill>
                  <a:schemeClr val="bg1"/>
                </a:solidFill>
                <a:latin typeface="Open Sans" panose="020B0606030504020204" pitchFamily="34" charset="0"/>
                <a:ea typeface="Open Sans" panose="020B0606030504020204" pitchFamily="34" charset="0"/>
                <a:cs typeface="Open Sans" panose="020B0606030504020204" pitchFamily="34" charset="0"/>
              </a:rPr>
              <a:t>zinc 50 mg/day and selenium 200 mg/day</a:t>
            </a:r>
          </a:p>
        </p:txBody>
      </p:sp>
      <p:sp>
        <p:nvSpPr>
          <p:cNvPr id="8" name="Marcador de texto 6">
            <a:extLst>
              <a:ext uri="{FF2B5EF4-FFF2-40B4-BE49-F238E27FC236}">
                <a16:creationId xmlns:a16="http://schemas.microsoft.com/office/drawing/2014/main" id="{50CECD2A-7ED2-7847-854C-E89778D98A1A}"/>
              </a:ext>
            </a:extLst>
          </p:cNvPr>
          <p:cNvSpPr txBox="1">
            <a:spLocks/>
          </p:cNvSpPr>
          <p:nvPr/>
        </p:nvSpPr>
        <p:spPr>
          <a:xfrm>
            <a:off x="4966437" y="8333004"/>
            <a:ext cx="6210101" cy="677112"/>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en-US" sz="4800" dirty="0">
                <a:solidFill>
                  <a:schemeClr val="bg1"/>
                </a:solidFill>
                <a:latin typeface="Open Sans" panose="020B0606030504020204" pitchFamily="34" charset="0"/>
                <a:ea typeface="Open Sans" panose="020B0606030504020204" pitchFamily="34" charset="0"/>
                <a:cs typeface="Open Sans" panose="020B0606030504020204" pitchFamily="34" charset="0"/>
              </a:rPr>
              <a:t>Minoxidil (Rogaine)</a:t>
            </a:r>
          </a:p>
        </p:txBody>
      </p:sp>
      <p:sp>
        <p:nvSpPr>
          <p:cNvPr id="9" name="Marcador de texto 8">
            <a:extLst>
              <a:ext uri="{FF2B5EF4-FFF2-40B4-BE49-F238E27FC236}">
                <a16:creationId xmlns:a16="http://schemas.microsoft.com/office/drawing/2014/main" id="{AD69E7B2-F35A-CA48-ABEE-E445938C1EB7}"/>
              </a:ext>
            </a:extLst>
          </p:cNvPr>
          <p:cNvSpPr txBox="1">
            <a:spLocks/>
          </p:cNvSpPr>
          <p:nvPr/>
        </p:nvSpPr>
        <p:spPr>
          <a:xfrm>
            <a:off x="16165218" y="3560923"/>
            <a:ext cx="6655313" cy="2124043"/>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en-US" sz="4800" dirty="0">
                <a:solidFill>
                  <a:schemeClr val="bg1"/>
                </a:solidFill>
                <a:latin typeface="Open Sans" panose="020B0606030504020204" pitchFamily="34" charset="0"/>
                <a:ea typeface="Open Sans" panose="020B0606030504020204" pitchFamily="34" charset="0"/>
                <a:cs typeface="Open Sans" panose="020B0606030504020204" pitchFamily="34" charset="0"/>
              </a:rPr>
              <a:t>Maintain lithium at optimal range (0.6 </a:t>
            </a:r>
            <a:r>
              <a:rPr lang="en-US" sz="4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mEq</a:t>
            </a:r>
            <a:r>
              <a:rPr lang="en-US" sz="4800" dirty="0">
                <a:solidFill>
                  <a:schemeClr val="bg1"/>
                </a:solidFill>
                <a:latin typeface="Open Sans" panose="020B0606030504020204" pitchFamily="34" charset="0"/>
                <a:ea typeface="Open Sans" panose="020B0606030504020204" pitchFamily="34" charset="0"/>
                <a:cs typeface="Open Sans" panose="020B0606030504020204" pitchFamily="34" charset="0"/>
              </a:rPr>
              <a:t>/L to 0.75 </a:t>
            </a:r>
            <a:r>
              <a:rPr lang="en-US" sz="4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mEq</a:t>
            </a:r>
            <a:r>
              <a:rPr lang="en-US" sz="4800" dirty="0">
                <a:solidFill>
                  <a:schemeClr val="bg1"/>
                </a:solidFill>
                <a:latin typeface="Open Sans" panose="020B0606030504020204" pitchFamily="34" charset="0"/>
                <a:ea typeface="Open Sans" panose="020B0606030504020204" pitchFamily="34" charset="0"/>
                <a:cs typeface="Open Sans" panose="020B0606030504020204" pitchFamily="34" charset="0"/>
              </a:rPr>
              <a:t>/L)</a:t>
            </a:r>
          </a:p>
        </p:txBody>
      </p:sp>
      <p:sp>
        <p:nvSpPr>
          <p:cNvPr id="10" name="Marcador de texto 10">
            <a:extLst>
              <a:ext uri="{FF2B5EF4-FFF2-40B4-BE49-F238E27FC236}">
                <a16:creationId xmlns:a16="http://schemas.microsoft.com/office/drawing/2014/main" id="{54B0A772-A6FA-1744-AF1B-A6C527D1B680}"/>
              </a:ext>
            </a:extLst>
          </p:cNvPr>
          <p:cNvSpPr txBox="1">
            <a:spLocks/>
          </p:cNvSpPr>
          <p:nvPr/>
        </p:nvSpPr>
        <p:spPr>
          <a:xfrm>
            <a:off x="16169859" y="7940040"/>
            <a:ext cx="7294398" cy="1463040"/>
          </a:xfrm>
          <a:prstGeom prst="rect">
            <a:avLst/>
          </a:prstGeom>
        </p:spPr>
        <p:txBody>
          <a:bodyPr anchor="t"/>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en-US" sz="4800" dirty="0">
                <a:solidFill>
                  <a:schemeClr val="bg1"/>
                </a:solidFill>
                <a:latin typeface="Open Sans" panose="020B0606030504020204" pitchFamily="34" charset="0"/>
                <a:ea typeface="Open Sans" panose="020B0606030504020204" pitchFamily="34" charset="0"/>
                <a:cs typeface="Open Sans" panose="020B0606030504020204" pitchFamily="34" charset="0"/>
              </a:rPr>
              <a:t>Discuss risk–benefit analysis with the patient</a:t>
            </a:r>
          </a:p>
        </p:txBody>
      </p:sp>
      <p:sp>
        <p:nvSpPr>
          <p:cNvPr id="11" name="Elipse 10">
            <a:extLst>
              <a:ext uri="{FF2B5EF4-FFF2-40B4-BE49-F238E27FC236}">
                <a16:creationId xmlns:a16="http://schemas.microsoft.com/office/drawing/2014/main" id="{EB562764-4DE1-1642-A356-62BE5806E0DE}"/>
              </a:ext>
            </a:extLst>
          </p:cNvPr>
          <p:cNvSpPr/>
          <p:nvPr/>
        </p:nvSpPr>
        <p:spPr>
          <a:xfrm>
            <a:off x="12199524" y="2931305"/>
            <a:ext cx="3383280" cy="3383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Elipse 11">
            <a:extLst>
              <a:ext uri="{FF2B5EF4-FFF2-40B4-BE49-F238E27FC236}">
                <a16:creationId xmlns:a16="http://schemas.microsoft.com/office/drawing/2014/main" id="{AF448EA6-471A-9446-9523-5C0C9D35D254}"/>
              </a:ext>
            </a:extLst>
          </p:cNvPr>
          <p:cNvSpPr/>
          <p:nvPr/>
        </p:nvSpPr>
        <p:spPr>
          <a:xfrm>
            <a:off x="12199524" y="6979920"/>
            <a:ext cx="3383280" cy="3383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Marcador de texto 5">
            <a:extLst>
              <a:ext uri="{FF2B5EF4-FFF2-40B4-BE49-F238E27FC236}">
                <a16:creationId xmlns:a16="http://schemas.microsoft.com/office/drawing/2014/main" id="{CE97B3AC-6A0C-4D41-A6A6-599086A64F37}"/>
              </a:ext>
            </a:extLst>
          </p:cNvPr>
          <p:cNvSpPr txBox="1">
            <a:spLocks/>
          </p:cNvSpPr>
          <p:nvPr/>
        </p:nvSpPr>
        <p:spPr>
          <a:xfrm>
            <a:off x="299260" y="12476240"/>
            <a:ext cx="10084604" cy="635325"/>
          </a:xfrm>
          <a:prstGeom prst="rect">
            <a:avLst/>
          </a:prstGeom>
        </p:spPr>
        <p:txBody>
          <a:bodyPr/>
          <a:lstStyle>
            <a:defPPr>
              <a:defRPr lang="en-US"/>
            </a:defPPr>
            <a:lvl1pPr marL="0" algn="l" defTabSz="457200" rtl="0" eaLnBrk="1" latinLnBrk="0" hangingPunct="1">
              <a:defRPr sz="1800" kern="1200" baseline="0">
                <a:solidFill>
                  <a:schemeClr val="tx1">
                    <a:lumMod val="65000"/>
                    <a:lumOff val="35000"/>
                  </a:schemeClr>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err="1">
                <a:solidFill>
                  <a:schemeClr val="bg1"/>
                </a:solidFill>
              </a:rPr>
              <a:t>Grootens</a:t>
            </a:r>
            <a:r>
              <a:rPr lang="en-US" dirty="0">
                <a:solidFill>
                  <a:schemeClr val="bg1"/>
                </a:solidFill>
              </a:rPr>
              <a:t>, K. P., &amp; </a:t>
            </a:r>
            <a:r>
              <a:rPr lang="en-US" dirty="0" err="1">
                <a:solidFill>
                  <a:schemeClr val="bg1"/>
                </a:solidFill>
              </a:rPr>
              <a:t>Hartong</a:t>
            </a:r>
            <a:r>
              <a:rPr lang="en-US" dirty="0">
                <a:solidFill>
                  <a:schemeClr val="bg1"/>
                </a:solidFill>
              </a:rPr>
              <a:t>, E. G. (2017). A Case Report of Biotin Treatment for Valproate-Induced Hair Loss. </a:t>
            </a:r>
            <a:r>
              <a:rPr lang="en-US" i="1" dirty="0">
                <a:solidFill>
                  <a:schemeClr val="bg1"/>
                </a:solidFill>
              </a:rPr>
              <a:t>The Journal of clinical psychiatry</a:t>
            </a:r>
            <a:r>
              <a:rPr lang="en-US" dirty="0">
                <a:solidFill>
                  <a:schemeClr val="bg1"/>
                </a:solidFill>
              </a:rPr>
              <a:t>, </a:t>
            </a:r>
            <a:r>
              <a:rPr lang="en-US" i="1" dirty="0">
                <a:solidFill>
                  <a:schemeClr val="bg1"/>
                </a:solidFill>
              </a:rPr>
              <a:t>78</a:t>
            </a:r>
            <a:r>
              <a:rPr lang="en-US" dirty="0">
                <a:solidFill>
                  <a:schemeClr val="bg1"/>
                </a:solidFill>
              </a:rPr>
              <a:t>(7), e838-e838.</a:t>
            </a:r>
          </a:p>
        </p:txBody>
      </p:sp>
      <p:pic>
        <p:nvPicPr>
          <p:cNvPr id="3" name="Imagen 2" descr="Imagen que contiene pájaro, ave, flor&#10;&#10;Descripción generada automáticamente">
            <a:extLst>
              <a:ext uri="{FF2B5EF4-FFF2-40B4-BE49-F238E27FC236}">
                <a16:creationId xmlns:a16="http://schemas.microsoft.com/office/drawing/2014/main" id="{6FBCEF11-7CBB-FC4A-BA1D-D63783E58C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7772" y="3631330"/>
            <a:ext cx="1909474" cy="1983231"/>
          </a:xfrm>
          <a:prstGeom prst="rect">
            <a:avLst/>
          </a:prstGeom>
        </p:spPr>
      </p:pic>
      <p:pic>
        <p:nvPicPr>
          <p:cNvPr id="20" name="Imagen 19" descr="Imagen que contiene pájaro&#10;&#10;Descripción generada automáticamente">
            <a:extLst>
              <a:ext uri="{FF2B5EF4-FFF2-40B4-BE49-F238E27FC236}">
                <a16:creationId xmlns:a16="http://schemas.microsoft.com/office/drawing/2014/main" id="{9CD0290B-4CC4-4C46-BC64-7C76E2DB6F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000744" y="4012626"/>
            <a:ext cx="1780840" cy="888131"/>
          </a:xfrm>
          <a:prstGeom prst="rect">
            <a:avLst/>
          </a:prstGeom>
        </p:spPr>
      </p:pic>
      <p:pic>
        <p:nvPicPr>
          <p:cNvPr id="22" name="Imagen 21" descr="Imagen que contiene pájaro, flor, ave&#10;&#10;Descripción generada automáticamente">
            <a:extLst>
              <a:ext uri="{FF2B5EF4-FFF2-40B4-BE49-F238E27FC236}">
                <a16:creationId xmlns:a16="http://schemas.microsoft.com/office/drawing/2014/main" id="{4ADD50F9-0913-ED49-86EB-2F85839F1F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40989" y="7940040"/>
            <a:ext cx="1463040" cy="1463040"/>
          </a:xfrm>
          <a:prstGeom prst="rect">
            <a:avLst/>
          </a:prstGeom>
        </p:spPr>
      </p:pic>
      <p:pic>
        <p:nvPicPr>
          <p:cNvPr id="24" name="Imagen 23" descr="Imagen que contiene pájaro, ave&#10;&#10;Descripción generada automáticamente">
            <a:extLst>
              <a:ext uri="{FF2B5EF4-FFF2-40B4-BE49-F238E27FC236}">
                <a16:creationId xmlns:a16="http://schemas.microsoft.com/office/drawing/2014/main" id="{4E579B16-9E5E-C24C-947E-900384DE5A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45904" y="7799070"/>
            <a:ext cx="2090520" cy="1744980"/>
          </a:xfrm>
          <a:prstGeom prst="rect">
            <a:avLst/>
          </a:prstGeom>
        </p:spPr>
      </p:pic>
    </p:spTree>
    <p:custDataLst>
      <p:tags r:id="rId1"/>
    </p:custDataLst>
    <p:extLst>
      <p:ext uri="{BB962C8B-B14F-4D97-AF65-F5344CB8AC3E}">
        <p14:creationId xmlns:p14="http://schemas.microsoft.com/office/powerpoint/2010/main" val="161622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animBg="1"/>
      <p:bldP spid="6" grpId="0" animBg="1"/>
      <p:bldP spid="7" grpId="0"/>
      <p:bldP spid="8" grpId="0"/>
      <p:bldP spid="9" grpId="0"/>
      <p:bldP spid="10" grpId="0"/>
      <p:bldP spid="11" grpId="0" animBg="1"/>
      <p:bldP spid="12"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ítulo 4">
            <a:extLst>
              <a:ext uri="{FF2B5EF4-FFF2-40B4-BE49-F238E27FC236}">
                <a16:creationId xmlns:a16="http://schemas.microsoft.com/office/drawing/2014/main" id="{89BC7230-337A-8B4A-8FD2-AC67F9BE7E40}"/>
              </a:ext>
            </a:extLst>
          </p:cNvPr>
          <p:cNvSpPr txBox="1">
            <a:spLocks/>
          </p:cNvSpPr>
          <p:nvPr/>
        </p:nvSpPr>
        <p:spPr>
          <a:xfrm>
            <a:off x="0" y="477222"/>
            <a:ext cx="24387175" cy="1463040"/>
          </a:xfrm>
          <a:prstGeom prst="rect">
            <a:avLst/>
          </a:prstGeom>
        </p:spPr>
        <p:txBody>
          <a:bodyPr vert="horz" lIns="91440" tIns="45720" rIns="91440" bIns="45720" rtlCol="0" anchor="b">
            <a:noAutofit/>
          </a:bodyPr>
          <a:lstStyle>
            <a:lvl1pPr algn="ctr" defTabSz="1828800" rtl="0" eaLnBrk="1" latinLnBrk="0" hangingPunct="1">
              <a:lnSpc>
                <a:spcPct val="90000"/>
              </a:lnSpc>
              <a:spcBef>
                <a:spcPct val="0"/>
              </a:spcBef>
              <a:buNone/>
              <a:defRPr sz="12000" b="0" i="0" u="none" kern="1200">
                <a:solidFill>
                  <a:schemeClr val="tx1"/>
                </a:solidFill>
                <a:latin typeface="+mj-lt"/>
                <a:ea typeface="+mj-ea"/>
                <a:cs typeface="+mj-cs"/>
              </a:defRPr>
            </a:lvl1pPr>
          </a:lstStyle>
          <a:p>
            <a:r>
              <a:rPr lang="en-US" sz="8000" dirty="0">
                <a:solidFill>
                  <a:schemeClr val="bg1"/>
                </a:solidFill>
                <a:latin typeface="GT Eesti Pro Text Medium" pitchFamily="2" charset="77"/>
              </a:rPr>
              <a:t>Acne</a:t>
            </a:r>
          </a:p>
        </p:txBody>
      </p:sp>
      <p:sp>
        <p:nvSpPr>
          <p:cNvPr id="3" name="Elipse 2">
            <a:extLst>
              <a:ext uri="{FF2B5EF4-FFF2-40B4-BE49-F238E27FC236}">
                <a16:creationId xmlns:a16="http://schemas.microsoft.com/office/drawing/2014/main" id="{1ED87086-48F3-E245-99BE-074DF50A9071}"/>
              </a:ext>
            </a:extLst>
          </p:cNvPr>
          <p:cNvSpPr/>
          <p:nvPr/>
        </p:nvSpPr>
        <p:spPr>
          <a:xfrm>
            <a:off x="4994895" y="2909456"/>
            <a:ext cx="4572000" cy="45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Elipse 18">
            <a:extLst>
              <a:ext uri="{FF2B5EF4-FFF2-40B4-BE49-F238E27FC236}">
                <a16:creationId xmlns:a16="http://schemas.microsoft.com/office/drawing/2014/main" id="{1E3541B5-C90E-C046-9EEA-B7720E4005FD}"/>
              </a:ext>
            </a:extLst>
          </p:cNvPr>
          <p:cNvSpPr/>
          <p:nvPr/>
        </p:nvSpPr>
        <p:spPr>
          <a:xfrm>
            <a:off x="14820277" y="2909456"/>
            <a:ext cx="4572000" cy="45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Rectángulo 7">
            <a:extLst>
              <a:ext uri="{FF2B5EF4-FFF2-40B4-BE49-F238E27FC236}">
                <a16:creationId xmlns:a16="http://schemas.microsoft.com/office/drawing/2014/main" id="{668A494F-82F4-8142-953B-5107777CF6B8}"/>
              </a:ext>
            </a:extLst>
          </p:cNvPr>
          <p:cNvSpPr/>
          <p:nvPr/>
        </p:nvSpPr>
        <p:spPr>
          <a:xfrm>
            <a:off x="3269691" y="8054874"/>
            <a:ext cx="8022409" cy="1569660"/>
          </a:xfrm>
          <a:prstGeom prst="rect">
            <a:avLst/>
          </a:prstGeom>
        </p:spPr>
        <p:txBody>
          <a:bodyPr wrap="square">
            <a:spAutoFit/>
          </a:bodyPr>
          <a:lstStyle/>
          <a:p>
            <a:pPr algn="ctr"/>
            <a:r>
              <a:rPr lang="en-US" sz="4800" dirty="0">
                <a:solidFill>
                  <a:schemeClr val="bg1"/>
                </a:solidFill>
                <a:latin typeface="Open Sans" panose="020B0606030504020204" pitchFamily="34" charset="0"/>
                <a:ea typeface="Open Sans" panose="020B0606030504020204" pitchFamily="34" charset="0"/>
                <a:cs typeface="Open Sans" panose="020B0606030504020204" pitchFamily="34" charset="0"/>
              </a:rPr>
              <a:t>Acne may get worse: Refer for conventional treatment </a:t>
            </a:r>
          </a:p>
        </p:txBody>
      </p:sp>
      <p:sp>
        <p:nvSpPr>
          <p:cNvPr id="23" name="Rectángulo 22">
            <a:extLst>
              <a:ext uri="{FF2B5EF4-FFF2-40B4-BE49-F238E27FC236}">
                <a16:creationId xmlns:a16="http://schemas.microsoft.com/office/drawing/2014/main" id="{E25BF2E7-ED87-CA4C-BF13-AA2C2AD31594}"/>
              </a:ext>
            </a:extLst>
          </p:cNvPr>
          <p:cNvSpPr/>
          <p:nvPr/>
        </p:nvSpPr>
        <p:spPr>
          <a:xfrm>
            <a:off x="13095073" y="8054874"/>
            <a:ext cx="8022409" cy="1569660"/>
          </a:xfrm>
          <a:prstGeom prst="rect">
            <a:avLst/>
          </a:prstGeom>
        </p:spPr>
        <p:txBody>
          <a:bodyPr wrap="square">
            <a:spAutoFit/>
          </a:bodyPr>
          <a:lstStyle/>
          <a:p>
            <a:pPr algn="ctr"/>
            <a:r>
              <a:rPr lang="en-US" sz="4800" dirty="0">
                <a:solidFill>
                  <a:schemeClr val="bg1"/>
                </a:solidFill>
                <a:latin typeface="Open Sans" panose="020B0606030504020204" pitchFamily="34" charset="0"/>
                <a:ea typeface="Open Sans" panose="020B0606030504020204" pitchFamily="34" charset="0"/>
                <a:cs typeface="Open Sans" panose="020B0606030504020204" pitchFamily="34" charset="0"/>
              </a:rPr>
              <a:t>Maintain levels of lithium at 0.6 </a:t>
            </a:r>
            <a:r>
              <a:rPr lang="en-US" sz="4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mEq</a:t>
            </a:r>
            <a:r>
              <a:rPr lang="en-US" sz="4800" dirty="0">
                <a:solidFill>
                  <a:schemeClr val="bg1"/>
                </a:solidFill>
                <a:latin typeface="Open Sans" panose="020B0606030504020204" pitchFamily="34" charset="0"/>
                <a:ea typeface="Open Sans" panose="020B0606030504020204" pitchFamily="34" charset="0"/>
                <a:cs typeface="Open Sans" panose="020B0606030504020204" pitchFamily="34" charset="0"/>
              </a:rPr>
              <a:t>/L to 0.75 </a:t>
            </a:r>
            <a:r>
              <a:rPr lang="en-US" sz="4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mEq</a:t>
            </a:r>
            <a:r>
              <a:rPr lang="en-US" sz="4800" dirty="0">
                <a:solidFill>
                  <a:schemeClr val="bg1"/>
                </a:solidFill>
                <a:latin typeface="Open Sans" panose="020B0606030504020204" pitchFamily="34" charset="0"/>
                <a:ea typeface="Open Sans" panose="020B0606030504020204" pitchFamily="34" charset="0"/>
                <a:cs typeface="Open Sans" panose="020B0606030504020204" pitchFamily="34" charset="0"/>
              </a:rPr>
              <a:t>/L</a:t>
            </a:r>
          </a:p>
        </p:txBody>
      </p:sp>
      <p:pic>
        <p:nvPicPr>
          <p:cNvPr id="14" name="Imagen 13" descr="Imagen que contiene pájaro, ave&#10;&#10;Descripción generada automáticamente">
            <a:extLst>
              <a:ext uri="{FF2B5EF4-FFF2-40B4-BE49-F238E27FC236}">
                <a16:creationId xmlns:a16="http://schemas.microsoft.com/office/drawing/2014/main" id="{E70627A3-C7C6-D64F-8183-537A1CEFC5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0537" y="4073236"/>
            <a:ext cx="2000716" cy="2447358"/>
          </a:xfrm>
          <a:prstGeom prst="rect">
            <a:avLst/>
          </a:prstGeom>
        </p:spPr>
      </p:pic>
      <p:pic>
        <p:nvPicPr>
          <p:cNvPr id="21" name="Imagen 20" descr="Imagen que contiene pájaro&#10;&#10;Descripción generada automáticamente">
            <a:extLst>
              <a:ext uri="{FF2B5EF4-FFF2-40B4-BE49-F238E27FC236}">
                <a16:creationId xmlns:a16="http://schemas.microsoft.com/office/drawing/2014/main" id="{F0035661-F195-694A-A1F6-C16F3A1671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997690" y="4484805"/>
            <a:ext cx="2217175" cy="1105738"/>
          </a:xfrm>
          <a:prstGeom prst="rect">
            <a:avLst/>
          </a:prstGeom>
        </p:spPr>
      </p:pic>
      <p:sp>
        <p:nvSpPr>
          <p:cNvPr id="28" name="Marcador de texto 5">
            <a:extLst>
              <a:ext uri="{FF2B5EF4-FFF2-40B4-BE49-F238E27FC236}">
                <a16:creationId xmlns:a16="http://schemas.microsoft.com/office/drawing/2014/main" id="{1194B9EC-1BA4-0F47-A7BE-48F04CE6BD94}"/>
              </a:ext>
            </a:extLst>
          </p:cNvPr>
          <p:cNvSpPr txBox="1">
            <a:spLocks/>
          </p:cNvSpPr>
          <p:nvPr/>
        </p:nvSpPr>
        <p:spPr>
          <a:xfrm>
            <a:off x="299260" y="12337695"/>
            <a:ext cx="10992840" cy="762538"/>
          </a:xfrm>
          <a:prstGeom prst="rect">
            <a:avLst/>
          </a:prstGeom>
        </p:spPr>
        <p:txBody>
          <a:bodyPr/>
          <a:lstStyle>
            <a:defPPr>
              <a:defRPr lang="en-US"/>
            </a:defPPr>
            <a:lvl1pPr marL="0" algn="l" defTabSz="457200" rtl="0" eaLnBrk="1" latinLnBrk="0" hangingPunct="1">
              <a:defRPr sz="1800" kern="1200" baseline="0">
                <a:solidFill>
                  <a:schemeClr val="tx1">
                    <a:lumMod val="65000"/>
                    <a:lumOff val="35000"/>
                  </a:schemeClr>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Gupta, A. K., Knowles, S. R., Gupta, M. A., </a:t>
            </a:r>
            <a:r>
              <a:rPr lang="en-US" dirty="0" err="1">
                <a:solidFill>
                  <a:schemeClr val="bg1"/>
                </a:solidFill>
              </a:rPr>
              <a:t>Jaunkalns</a:t>
            </a:r>
            <a:r>
              <a:rPr lang="en-US" dirty="0">
                <a:solidFill>
                  <a:schemeClr val="bg1"/>
                </a:solidFill>
              </a:rPr>
              <a:t>, R., &amp; Shear, N. H. (1995). Lithium therapy associated with hidradenitis suppurativa: case report and a review of the dermatologic side effects of lithium. </a:t>
            </a:r>
            <a:r>
              <a:rPr lang="en-US" i="1" dirty="0">
                <a:solidFill>
                  <a:schemeClr val="bg1"/>
                </a:solidFill>
              </a:rPr>
              <a:t>Journal of the American Academy of Dermatology</a:t>
            </a:r>
            <a:r>
              <a:rPr lang="en-US" dirty="0">
                <a:solidFill>
                  <a:schemeClr val="bg1"/>
                </a:solidFill>
              </a:rPr>
              <a:t>, </a:t>
            </a:r>
            <a:r>
              <a:rPr lang="en-US" i="1" dirty="0">
                <a:solidFill>
                  <a:schemeClr val="bg1"/>
                </a:solidFill>
              </a:rPr>
              <a:t>32</a:t>
            </a:r>
            <a:r>
              <a:rPr lang="en-US" dirty="0">
                <a:solidFill>
                  <a:schemeClr val="bg1"/>
                </a:solidFill>
              </a:rPr>
              <a:t>(2), 382-386.</a:t>
            </a:r>
          </a:p>
        </p:txBody>
      </p:sp>
    </p:spTree>
    <p:custDataLst>
      <p:tags r:id="rId1"/>
    </p:custDataLst>
    <p:extLst>
      <p:ext uri="{BB962C8B-B14F-4D97-AF65-F5344CB8AC3E}">
        <p14:creationId xmlns:p14="http://schemas.microsoft.com/office/powerpoint/2010/main" val="162715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19" grpId="0" animBg="1"/>
      <p:bldP spid="8" grpId="0"/>
      <p:bldP spid="23"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8" name="Título 4">
            <a:extLst>
              <a:ext uri="{FF2B5EF4-FFF2-40B4-BE49-F238E27FC236}">
                <a16:creationId xmlns:a16="http://schemas.microsoft.com/office/drawing/2014/main" id="{2DC933E0-6D33-CD47-9F30-2770D6528562}"/>
              </a:ext>
            </a:extLst>
          </p:cNvPr>
          <p:cNvSpPr txBox="1">
            <a:spLocks/>
          </p:cNvSpPr>
          <p:nvPr/>
        </p:nvSpPr>
        <p:spPr>
          <a:xfrm>
            <a:off x="0" y="477222"/>
            <a:ext cx="24387175" cy="1463040"/>
          </a:xfrm>
          <a:prstGeom prst="rect">
            <a:avLst/>
          </a:prstGeom>
        </p:spPr>
        <p:txBody>
          <a:bodyPr vert="horz" lIns="91440" tIns="45720" rIns="91440" bIns="45720" rtlCol="0" anchor="b">
            <a:noAutofit/>
          </a:bodyPr>
          <a:lstStyle>
            <a:lvl1pPr algn="ctr" defTabSz="1828800" rtl="0" eaLnBrk="1" latinLnBrk="0" hangingPunct="1">
              <a:lnSpc>
                <a:spcPct val="90000"/>
              </a:lnSpc>
              <a:spcBef>
                <a:spcPct val="0"/>
              </a:spcBef>
              <a:buNone/>
              <a:defRPr sz="12000" b="0" i="0" u="none" kern="1200">
                <a:solidFill>
                  <a:schemeClr val="tx1"/>
                </a:solidFill>
                <a:latin typeface="+mj-lt"/>
                <a:ea typeface="+mj-ea"/>
                <a:cs typeface="+mj-cs"/>
              </a:defRPr>
            </a:lvl1pPr>
          </a:lstStyle>
          <a:p>
            <a:r>
              <a:rPr lang="en-US" sz="8000" dirty="0">
                <a:solidFill>
                  <a:schemeClr val="bg1"/>
                </a:solidFill>
                <a:latin typeface="GT Eesti Pro Text Medium" pitchFamily="2" charset="77"/>
              </a:rPr>
              <a:t>Psoriasis</a:t>
            </a:r>
          </a:p>
        </p:txBody>
      </p:sp>
      <p:sp>
        <p:nvSpPr>
          <p:cNvPr id="17" name="Marcador de texto 5">
            <a:extLst>
              <a:ext uri="{FF2B5EF4-FFF2-40B4-BE49-F238E27FC236}">
                <a16:creationId xmlns:a16="http://schemas.microsoft.com/office/drawing/2014/main" id="{7F8A8A3E-A8B5-B542-B819-73330D7ADA13}"/>
              </a:ext>
            </a:extLst>
          </p:cNvPr>
          <p:cNvSpPr txBox="1">
            <a:spLocks/>
          </p:cNvSpPr>
          <p:nvPr/>
        </p:nvSpPr>
        <p:spPr>
          <a:xfrm>
            <a:off x="299260" y="12337695"/>
            <a:ext cx="10992840" cy="762538"/>
          </a:xfrm>
          <a:prstGeom prst="rect">
            <a:avLst/>
          </a:prstGeom>
        </p:spPr>
        <p:txBody>
          <a:bodyPr/>
          <a:lstStyle>
            <a:defPPr>
              <a:defRPr lang="en-US"/>
            </a:defPPr>
            <a:lvl1pPr marL="0" algn="l" defTabSz="457200" rtl="0" eaLnBrk="1" latinLnBrk="0" hangingPunct="1">
              <a:defRPr sz="1800" kern="1200" baseline="0">
                <a:solidFill>
                  <a:schemeClr val="tx1">
                    <a:lumMod val="65000"/>
                    <a:lumOff val="35000"/>
                  </a:schemeClr>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Gupta, A. K., Knowles, S. R., Gupta, M. A., </a:t>
            </a:r>
            <a:r>
              <a:rPr lang="en-US" dirty="0" err="1">
                <a:solidFill>
                  <a:schemeClr val="bg1"/>
                </a:solidFill>
              </a:rPr>
              <a:t>Jaunkalns</a:t>
            </a:r>
            <a:r>
              <a:rPr lang="en-US" dirty="0">
                <a:solidFill>
                  <a:schemeClr val="bg1"/>
                </a:solidFill>
              </a:rPr>
              <a:t>, R., &amp; Shear, N. H. (1995). Lithium therapy associated with hidradenitis suppurativa: case report and a review of the dermatologic side effects of lithium. </a:t>
            </a:r>
            <a:r>
              <a:rPr lang="en-US" i="1" dirty="0">
                <a:solidFill>
                  <a:schemeClr val="bg1"/>
                </a:solidFill>
              </a:rPr>
              <a:t>Journal of the American Academy of Dermatology</a:t>
            </a:r>
            <a:r>
              <a:rPr lang="en-US" dirty="0">
                <a:solidFill>
                  <a:schemeClr val="bg1"/>
                </a:solidFill>
              </a:rPr>
              <a:t>, </a:t>
            </a:r>
            <a:r>
              <a:rPr lang="en-US" i="1" dirty="0">
                <a:solidFill>
                  <a:schemeClr val="bg1"/>
                </a:solidFill>
              </a:rPr>
              <a:t>32</a:t>
            </a:r>
            <a:r>
              <a:rPr lang="en-US" dirty="0">
                <a:solidFill>
                  <a:schemeClr val="bg1"/>
                </a:solidFill>
              </a:rPr>
              <a:t>(2), 382-386.</a:t>
            </a:r>
          </a:p>
        </p:txBody>
      </p:sp>
      <p:sp>
        <p:nvSpPr>
          <p:cNvPr id="18" name="Marcador de texto 5">
            <a:extLst>
              <a:ext uri="{FF2B5EF4-FFF2-40B4-BE49-F238E27FC236}">
                <a16:creationId xmlns:a16="http://schemas.microsoft.com/office/drawing/2014/main" id="{70DCE3C9-8926-EF4F-BADA-C3BD1F9B380A}"/>
              </a:ext>
            </a:extLst>
          </p:cNvPr>
          <p:cNvSpPr txBox="1">
            <a:spLocks/>
          </p:cNvSpPr>
          <p:nvPr/>
        </p:nvSpPr>
        <p:spPr>
          <a:xfrm>
            <a:off x="1653932" y="8069037"/>
            <a:ext cx="6277459" cy="194068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800" dirty="0">
                <a:solidFill>
                  <a:schemeClr val="bg1"/>
                </a:solidFill>
                <a:latin typeface="Open Sans" panose="020B0606030504020204" pitchFamily="34" charset="0"/>
                <a:ea typeface="Open Sans" panose="020B0606030504020204" pitchFamily="34" charset="0"/>
                <a:cs typeface="Open Sans" panose="020B0606030504020204" pitchFamily="34" charset="0"/>
              </a:rPr>
              <a:t>Psoriasis occurs in up to 6% of patients</a:t>
            </a:r>
          </a:p>
          <a:p>
            <a:endParaRPr lang="en-US" dirty="0">
              <a:solidFill>
                <a:schemeClr val="bg1"/>
              </a:solidFill>
            </a:endParaRPr>
          </a:p>
        </p:txBody>
      </p:sp>
      <p:sp>
        <p:nvSpPr>
          <p:cNvPr id="22" name="Marcador de texto 7">
            <a:extLst>
              <a:ext uri="{FF2B5EF4-FFF2-40B4-BE49-F238E27FC236}">
                <a16:creationId xmlns:a16="http://schemas.microsoft.com/office/drawing/2014/main" id="{43F3B226-D4E7-154B-9B45-0FCD93037146}"/>
              </a:ext>
            </a:extLst>
          </p:cNvPr>
          <p:cNvSpPr txBox="1">
            <a:spLocks/>
          </p:cNvSpPr>
          <p:nvPr/>
        </p:nvSpPr>
        <p:spPr>
          <a:xfrm>
            <a:off x="16672477" y="8069037"/>
            <a:ext cx="5844070" cy="1463039"/>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lnSpc>
                <a:spcPct val="100000"/>
              </a:lnSpc>
              <a:buNone/>
            </a:pPr>
            <a:r>
              <a:rPr lang="en-US" sz="4800" dirty="0">
                <a:solidFill>
                  <a:schemeClr val="bg1"/>
                </a:solidFill>
                <a:latin typeface="Open Sans" panose="020B0606030504020204" pitchFamily="34" charset="0"/>
                <a:ea typeface="Open Sans" panose="020B0606030504020204" pitchFamily="34" charset="0"/>
                <a:cs typeface="Open Sans" panose="020B0606030504020204" pitchFamily="34" charset="0"/>
              </a:rPr>
              <a:t>Other rashes: Atopic dermatitis</a:t>
            </a:r>
          </a:p>
          <a:p>
            <a:endParaRPr lang="en-US" dirty="0">
              <a:solidFill>
                <a:schemeClr val="bg1"/>
              </a:solidFill>
            </a:endParaRPr>
          </a:p>
        </p:txBody>
      </p:sp>
      <p:sp>
        <p:nvSpPr>
          <p:cNvPr id="25" name="Marcador de texto 15">
            <a:extLst>
              <a:ext uri="{FF2B5EF4-FFF2-40B4-BE49-F238E27FC236}">
                <a16:creationId xmlns:a16="http://schemas.microsoft.com/office/drawing/2014/main" id="{F6ABDCB4-6D40-5045-BE18-5FDB04B6BF20}"/>
              </a:ext>
            </a:extLst>
          </p:cNvPr>
          <p:cNvSpPr txBox="1">
            <a:spLocks/>
          </p:cNvSpPr>
          <p:nvPr/>
        </p:nvSpPr>
        <p:spPr>
          <a:xfrm>
            <a:off x="9054857" y="8069037"/>
            <a:ext cx="6277459" cy="2144767"/>
          </a:xfrm>
          <a:prstGeom prst="rect">
            <a:avLst/>
          </a:prstGeom>
        </p:spPr>
        <p:txBody>
          <a:bodyPr anchor="t"/>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lnSpc>
                <a:spcPct val="100000"/>
              </a:lnSpc>
              <a:buNone/>
            </a:pPr>
            <a:r>
              <a:rPr lang="en-US" sz="4800" dirty="0">
                <a:solidFill>
                  <a:schemeClr val="bg1"/>
                </a:solidFill>
                <a:latin typeface="Open Sans" panose="020B0606030504020204" pitchFamily="34" charset="0"/>
                <a:ea typeface="Open Sans" panose="020B0606030504020204" pitchFamily="34" charset="0"/>
                <a:cs typeface="Open Sans" panose="020B0606030504020204" pitchFamily="34" charset="0"/>
              </a:rPr>
              <a:t>Assess risk–benefit with dermatologist and patient</a:t>
            </a:r>
          </a:p>
        </p:txBody>
      </p:sp>
      <p:sp>
        <p:nvSpPr>
          <p:cNvPr id="27" name="Elipse 26">
            <a:extLst>
              <a:ext uri="{FF2B5EF4-FFF2-40B4-BE49-F238E27FC236}">
                <a16:creationId xmlns:a16="http://schemas.microsoft.com/office/drawing/2014/main" id="{BC2487CD-41F0-C746-8344-FF6B45332CC8}"/>
              </a:ext>
            </a:extLst>
          </p:cNvPr>
          <p:cNvSpPr/>
          <p:nvPr/>
        </p:nvSpPr>
        <p:spPr>
          <a:xfrm>
            <a:off x="9907586" y="2937034"/>
            <a:ext cx="4572000" cy="45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 name="Elipse 27">
            <a:extLst>
              <a:ext uri="{FF2B5EF4-FFF2-40B4-BE49-F238E27FC236}">
                <a16:creationId xmlns:a16="http://schemas.microsoft.com/office/drawing/2014/main" id="{1843B001-3EFB-4B43-98DF-4185DD039F0F}"/>
              </a:ext>
            </a:extLst>
          </p:cNvPr>
          <p:cNvSpPr/>
          <p:nvPr/>
        </p:nvSpPr>
        <p:spPr>
          <a:xfrm>
            <a:off x="2506661" y="2937034"/>
            <a:ext cx="4572000" cy="45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9" name="Elipse 28">
            <a:extLst>
              <a:ext uri="{FF2B5EF4-FFF2-40B4-BE49-F238E27FC236}">
                <a16:creationId xmlns:a16="http://schemas.microsoft.com/office/drawing/2014/main" id="{D9B95276-D551-7A41-9252-1DE20DCCCD50}"/>
              </a:ext>
            </a:extLst>
          </p:cNvPr>
          <p:cNvSpPr/>
          <p:nvPr/>
        </p:nvSpPr>
        <p:spPr>
          <a:xfrm>
            <a:off x="17308512" y="2937034"/>
            <a:ext cx="4572000" cy="45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4" name="Imagen 13" descr="Imagen que contiene pájaro&#10;&#10;Descripción generada automáticamente">
            <a:extLst>
              <a:ext uri="{FF2B5EF4-FFF2-40B4-BE49-F238E27FC236}">
                <a16:creationId xmlns:a16="http://schemas.microsoft.com/office/drawing/2014/main" id="{E630A0AF-9A89-9C4D-848A-4887E9AF29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1781" y="4339309"/>
            <a:ext cx="2221761" cy="1767451"/>
          </a:xfrm>
          <a:prstGeom prst="rect">
            <a:avLst/>
          </a:prstGeom>
        </p:spPr>
      </p:pic>
      <p:pic>
        <p:nvPicPr>
          <p:cNvPr id="30" name="Imagen 29" descr="Imagen que contiene pájaro&#10;&#10;Descripción generada automáticamente">
            <a:extLst>
              <a:ext uri="{FF2B5EF4-FFF2-40B4-BE49-F238E27FC236}">
                <a16:creationId xmlns:a16="http://schemas.microsoft.com/office/drawing/2014/main" id="{66005831-04B8-D549-A960-B1A693B8C8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09289" y="4072429"/>
            <a:ext cx="2768595" cy="2186911"/>
          </a:xfrm>
          <a:prstGeom prst="rect">
            <a:avLst/>
          </a:prstGeom>
        </p:spPr>
      </p:pic>
      <p:pic>
        <p:nvPicPr>
          <p:cNvPr id="32" name="Imagen 31" descr="Imagen que contiene pájaro&#10;&#10;Descripción generada automáticamente">
            <a:extLst>
              <a:ext uri="{FF2B5EF4-FFF2-40B4-BE49-F238E27FC236}">
                <a16:creationId xmlns:a16="http://schemas.microsoft.com/office/drawing/2014/main" id="{4A0C3F97-0811-3B4E-8891-760E510272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685893" y="4314415"/>
            <a:ext cx="1817238" cy="1817238"/>
          </a:xfrm>
          <a:prstGeom prst="rect">
            <a:avLst/>
          </a:prstGeom>
        </p:spPr>
      </p:pic>
    </p:spTree>
    <p:custDataLst>
      <p:tags r:id="rId1"/>
    </p:custDataLst>
    <p:extLst>
      <p:ext uri="{BB962C8B-B14F-4D97-AF65-F5344CB8AC3E}">
        <p14:creationId xmlns:p14="http://schemas.microsoft.com/office/powerpoint/2010/main" val="279160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17" grpId="0"/>
      <p:bldP spid="18" grpId="0"/>
      <p:bldP spid="22" grpId="0"/>
      <p:bldP spid="25" grpId="0"/>
      <p:bldP spid="27" grpId="0" animBg="1"/>
      <p:bldP spid="28"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6C0CC95-5A14-446F-A8AA-FDA960D7358A}"/>
              </a:ext>
            </a:extLst>
          </p:cNvPr>
          <p:cNvSpPr>
            <a:spLocks noGrp="1"/>
          </p:cNvSpPr>
          <p:nvPr>
            <p:ph type="title"/>
          </p:nvPr>
        </p:nvSpPr>
        <p:spPr>
          <a:xfrm>
            <a:off x="748145" y="495994"/>
            <a:ext cx="23308888" cy="1463040"/>
          </a:xfrm>
        </p:spPr>
        <p:txBody>
          <a:bodyPr>
            <a:normAutofit/>
          </a:bodyPr>
          <a:lstStyle/>
          <a:p>
            <a:r>
              <a:rPr lang="en-US" sz="8000" dirty="0">
                <a:solidFill>
                  <a:srgbClr val="FFFFFF"/>
                </a:solidFill>
                <a:latin typeface="GT Eesti Pro Text Medium" pitchFamily="2" charset="77"/>
              </a:rPr>
              <a:t>Key Points</a:t>
            </a:r>
          </a:p>
        </p:txBody>
      </p:sp>
      <p:sp>
        <p:nvSpPr>
          <p:cNvPr id="10" name="TextBox 12"/>
          <p:cNvSpPr txBox="1"/>
          <p:nvPr/>
        </p:nvSpPr>
        <p:spPr>
          <a:xfrm>
            <a:off x="748145" y="3375671"/>
            <a:ext cx="22381204" cy="923330"/>
          </a:xfrm>
          <a:prstGeom prst="rect">
            <a:avLst/>
          </a:prstGeom>
          <a:noFill/>
        </p:spPr>
        <p:txBody>
          <a:bodyPr wrap="square" rtlCol="0">
            <a:spAutoFit/>
          </a:bodyPr>
          <a:lstStyle/>
          <a:p>
            <a:pPr marL="685800" indent="-685800">
              <a:buFont typeface="Arial" panose="020B0604020202020204" pitchFamily="34" charset="0"/>
              <a:buChar char="•"/>
            </a:pPr>
            <a:r>
              <a:rPr lang="en-US" sz="5400" dirty="0">
                <a:solidFill>
                  <a:schemeClr val="bg1"/>
                </a:solidFill>
                <a:latin typeface="Open Sans" panose="020B0606030504020204" pitchFamily="34" charset="0"/>
                <a:ea typeface="Open Sans" panose="020B0606030504020204" pitchFamily="34" charset="0"/>
                <a:cs typeface="Open Sans" panose="020B0606030504020204" pitchFamily="34" charset="0"/>
              </a:rPr>
              <a:t>Hair loss may occur in 10% of patients treated with lithium.</a:t>
            </a:r>
          </a:p>
        </p:txBody>
      </p:sp>
      <p:sp>
        <p:nvSpPr>
          <p:cNvPr id="6" name="TextBox 12">
            <a:extLst>
              <a:ext uri="{FF2B5EF4-FFF2-40B4-BE49-F238E27FC236}">
                <a16:creationId xmlns:a16="http://schemas.microsoft.com/office/drawing/2014/main" id="{64A2B941-499F-3E4E-8A9D-4723C3DDD9D9}"/>
              </a:ext>
            </a:extLst>
          </p:cNvPr>
          <p:cNvSpPr txBox="1"/>
          <p:nvPr/>
        </p:nvSpPr>
        <p:spPr>
          <a:xfrm>
            <a:off x="748145" y="5446200"/>
            <a:ext cx="22381204" cy="1754326"/>
          </a:xfrm>
          <a:prstGeom prst="rect">
            <a:avLst/>
          </a:prstGeom>
          <a:noFill/>
        </p:spPr>
        <p:txBody>
          <a:bodyPr wrap="square" rtlCol="0">
            <a:spAutoFit/>
          </a:bodyPr>
          <a:lstStyle/>
          <a:p>
            <a:pPr marL="685800" indent="-685800">
              <a:buFont typeface="Arial" panose="020B0604020202020204" pitchFamily="34" charset="0"/>
              <a:buChar char="•"/>
            </a:pPr>
            <a:r>
              <a:rPr lang="en-US" sz="5400" dirty="0">
                <a:solidFill>
                  <a:schemeClr val="bg1"/>
                </a:solidFill>
                <a:latin typeface="Open Sans" panose="020B0606030504020204" pitchFamily="34" charset="0"/>
                <a:ea typeface="Open Sans" panose="020B0606030504020204" pitchFamily="34" charset="0"/>
                <a:cs typeface="Open Sans" panose="020B0606030504020204" pitchFamily="34" charset="0"/>
              </a:rPr>
              <a:t>Reducing lithium levels to 0.75 </a:t>
            </a:r>
            <a:r>
              <a:rPr lang="en-US" sz="54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mEq</a:t>
            </a:r>
            <a:r>
              <a:rPr lang="en-US" sz="5400" dirty="0">
                <a:solidFill>
                  <a:schemeClr val="bg1"/>
                </a:solidFill>
                <a:latin typeface="Open Sans" panose="020B0606030504020204" pitchFamily="34" charset="0"/>
                <a:ea typeface="Open Sans" panose="020B0606030504020204" pitchFamily="34" charset="0"/>
                <a:cs typeface="Open Sans" panose="020B0606030504020204" pitchFamily="34" charset="0"/>
              </a:rPr>
              <a:t>/L and correcting thyroid dysfunction may help to prevent hair loss.</a:t>
            </a:r>
          </a:p>
        </p:txBody>
      </p:sp>
      <p:sp>
        <p:nvSpPr>
          <p:cNvPr id="8" name="TextBox 12">
            <a:extLst>
              <a:ext uri="{FF2B5EF4-FFF2-40B4-BE49-F238E27FC236}">
                <a16:creationId xmlns:a16="http://schemas.microsoft.com/office/drawing/2014/main" id="{05F7A631-FAFD-EE45-A239-00BC9BCB14C1}"/>
              </a:ext>
            </a:extLst>
          </p:cNvPr>
          <p:cNvSpPr txBox="1"/>
          <p:nvPr/>
        </p:nvSpPr>
        <p:spPr>
          <a:xfrm>
            <a:off x="748145" y="8347724"/>
            <a:ext cx="22381204" cy="923330"/>
          </a:xfrm>
          <a:prstGeom prst="rect">
            <a:avLst/>
          </a:prstGeom>
          <a:noFill/>
        </p:spPr>
        <p:txBody>
          <a:bodyPr wrap="square" rtlCol="0">
            <a:spAutoFit/>
          </a:bodyPr>
          <a:lstStyle/>
          <a:p>
            <a:pPr marL="685800" indent="-685800">
              <a:buFont typeface="Arial" panose="020B0604020202020204" pitchFamily="34" charset="0"/>
              <a:buChar char="•"/>
            </a:pPr>
            <a:r>
              <a:rPr lang="en-US" sz="5400" dirty="0">
                <a:solidFill>
                  <a:schemeClr val="bg1"/>
                </a:solidFill>
                <a:latin typeface="Open Sans" panose="020B0606030504020204" pitchFamily="34" charset="0"/>
                <a:ea typeface="Open Sans" panose="020B0606030504020204" pitchFamily="34" charset="0"/>
                <a:cs typeface="Open Sans" panose="020B0606030504020204" pitchFamily="34" charset="0"/>
              </a:rPr>
              <a:t>Consider supplementing with zinc and selenium to treat hair loss.</a:t>
            </a:r>
          </a:p>
        </p:txBody>
      </p:sp>
    </p:spTree>
    <p:custDataLst>
      <p:tags r:id="rId1"/>
    </p:custDataLst>
    <p:extLst>
      <p:ext uri="{BB962C8B-B14F-4D97-AF65-F5344CB8AC3E}">
        <p14:creationId xmlns:p14="http://schemas.microsoft.com/office/powerpoint/2010/main" val="34332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6C0CC95-5A14-446F-A8AA-FDA960D7358A}"/>
              </a:ext>
            </a:extLst>
          </p:cNvPr>
          <p:cNvSpPr>
            <a:spLocks noGrp="1"/>
          </p:cNvSpPr>
          <p:nvPr>
            <p:ph type="title"/>
          </p:nvPr>
        </p:nvSpPr>
        <p:spPr>
          <a:xfrm>
            <a:off x="748145" y="495994"/>
            <a:ext cx="23308888" cy="1463040"/>
          </a:xfrm>
        </p:spPr>
        <p:txBody>
          <a:bodyPr>
            <a:normAutofit/>
          </a:bodyPr>
          <a:lstStyle/>
          <a:p>
            <a:r>
              <a:rPr lang="en-US" sz="8000" dirty="0">
                <a:solidFill>
                  <a:srgbClr val="FFFFFF"/>
                </a:solidFill>
                <a:latin typeface="GT Eesti Pro Text Medium" pitchFamily="2" charset="77"/>
              </a:rPr>
              <a:t>Key Points</a:t>
            </a:r>
          </a:p>
        </p:txBody>
      </p:sp>
      <p:sp>
        <p:nvSpPr>
          <p:cNvPr id="10" name="TextBox 12"/>
          <p:cNvSpPr txBox="1"/>
          <p:nvPr/>
        </p:nvSpPr>
        <p:spPr>
          <a:xfrm>
            <a:off x="748145" y="3375671"/>
            <a:ext cx="22381204" cy="2585323"/>
          </a:xfrm>
          <a:prstGeom prst="rect">
            <a:avLst/>
          </a:prstGeom>
          <a:noFill/>
        </p:spPr>
        <p:txBody>
          <a:bodyPr wrap="square" rtlCol="0">
            <a:spAutoFit/>
          </a:bodyPr>
          <a:lstStyle/>
          <a:p>
            <a:pPr marL="685800" indent="-685800">
              <a:buFont typeface="Arial" panose="020B0604020202020204" pitchFamily="34" charset="0"/>
              <a:buChar char="•"/>
            </a:pPr>
            <a:r>
              <a:rPr lang="en-US" sz="5400" dirty="0">
                <a:solidFill>
                  <a:schemeClr val="bg1"/>
                </a:solidFill>
                <a:latin typeface="Open Sans" panose="020B0606030504020204" pitchFamily="34" charset="0"/>
                <a:ea typeface="Open Sans" panose="020B0606030504020204" pitchFamily="34" charset="0"/>
                <a:cs typeface="Open Sans" panose="020B0606030504020204" pitchFamily="34" charset="0"/>
              </a:rPr>
              <a:t>Psoriasis can be initiated or worsened by lithium. Clinicians must take patient history and consult with a dermatologist to assess risk and treatment options.</a:t>
            </a:r>
          </a:p>
        </p:txBody>
      </p:sp>
      <p:sp>
        <p:nvSpPr>
          <p:cNvPr id="6" name="TextBox 12">
            <a:extLst>
              <a:ext uri="{FF2B5EF4-FFF2-40B4-BE49-F238E27FC236}">
                <a16:creationId xmlns:a16="http://schemas.microsoft.com/office/drawing/2014/main" id="{64A2B941-499F-3E4E-8A9D-4723C3DDD9D9}"/>
              </a:ext>
            </a:extLst>
          </p:cNvPr>
          <p:cNvSpPr txBox="1"/>
          <p:nvPr/>
        </p:nvSpPr>
        <p:spPr>
          <a:xfrm>
            <a:off x="748145" y="6858000"/>
            <a:ext cx="22381204" cy="1754326"/>
          </a:xfrm>
          <a:prstGeom prst="rect">
            <a:avLst/>
          </a:prstGeom>
          <a:noFill/>
        </p:spPr>
        <p:txBody>
          <a:bodyPr wrap="square" rtlCol="0">
            <a:spAutoFit/>
          </a:bodyPr>
          <a:lstStyle/>
          <a:p>
            <a:pPr marL="685800" indent="-685800">
              <a:buFont typeface="Arial" panose="020B0604020202020204" pitchFamily="34" charset="0"/>
              <a:buChar char="•"/>
            </a:pPr>
            <a:r>
              <a:rPr lang="en-US" sz="5400" dirty="0">
                <a:solidFill>
                  <a:schemeClr val="bg1"/>
                </a:solidFill>
                <a:latin typeface="Open Sans" panose="020B0606030504020204" pitchFamily="34" charset="0"/>
                <a:ea typeface="Open Sans" panose="020B0606030504020204" pitchFamily="34" charset="0"/>
                <a:cs typeface="Open Sans" panose="020B0606030504020204" pitchFamily="34" charset="0"/>
              </a:rPr>
              <a:t>Other rashes and acne may occur due to treatment with lithium, causing difficulty in treatment adherence.</a:t>
            </a:r>
          </a:p>
        </p:txBody>
      </p:sp>
    </p:spTree>
    <p:custDataLst>
      <p:tags r:id="rId1"/>
    </p:custDataLst>
    <p:extLst>
      <p:ext uri="{BB962C8B-B14F-4D97-AF65-F5344CB8AC3E}">
        <p14:creationId xmlns:p14="http://schemas.microsoft.com/office/powerpoint/2010/main" val="57444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EDC2D8A6-76AC-4E76-991C-8F6C5D9CB2F5}"/>
              </a:ext>
            </a:extLst>
          </p:cNvPr>
          <p:cNvSpPr>
            <a:spLocks noGrp="1"/>
          </p:cNvSpPr>
          <p:nvPr>
            <p:ph type="title"/>
          </p:nvPr>
        </p:nvSpPr>
        <p:spPr>
          <a:xfrm>
            <a:off x="1663917" y="4200525"/>
            <a:ext cx="15995433" cy="4924426"/>
          </a:xfrm>
        </p:spPr>
        <p:txBody>
          <a:bodyPr>
            <a:normAutofit fontScale="90000"/>
          </a:bodyPr>
          <a:lstStyle/>
          <a:p>
            <a:pPr>
              <a:lnSpc>
                <a:spcPct val="100000"/>
              </a:lnSpc>
            </a:pPr>
            <a:r>
              <a:rPr lang="en-US" sz="7900" dirty="0">
                <a:solidFill>
                  <a:schemeClr val="bg1"/>
                </a:solidFill>
                <a:latin typeface="GT Eesti Pro Text Medium" pitchFamily="2" charset="77"/>
              </a:rPr>
              <a:t>Next Presentation</a:t>
            </a:r>
            <a:r>
              <a:rPr lang="en-US" dirty="0">
                <a:solidFill>
                  <a:schemeClr val="bg1"/>
                </a:solidFill>
                <a:latin typeface="GT Eesti Pro Text Medium" pitchFamily="2" charset="77"/>
              </a:rPr>
              <a:t/>
            </a:r>
            <a:br>
              <a:rPr lang="en-US" dirty="0">
                <a:solidFill>
                  <a:schemeClr val="bg1"/>
                </a:solidFill>
                <a:latin typeface="GT Eesti Pro Text Medium" pitchFamily="2" charset="77"/>
              </a:rPr>
            </a:br>
            <a:r>
              <a:rPr lang="en-US" sz="6600" dirty="0">
                <a:solidFill>
                  <a:schemeClr val="bg1"/>
                </a:solidFill>
                <a:latin typeface="GT Eesti Pro Text Medium" pitchFamily="2" charset="77"/>
              </a:rPr>
              <a:t/>
            </a:r>
            <a:br>
              <a:rPr lang="en-US" sz="6600" dirty="0">
                <a:solidFill>
                  <a:schemeClr val="bg1"/>
                </a:solidFill>
                <a:latin typeface="GT Eesti Pro Text Medium" pitchFamily="2" charset="77"/>
              </a:rPr>
            </a:br>
            <a:r>
              <a:rPr lang="en-GB" sz="10700" dirty="0">
                <a:solidFill>
                  <a:schemeClr val="bg1"/>
                </a:solidFill>
                <a:latin typeface="GT Eesti Pro Text Medium" pitchFamily="2" charset="77"/>
              </a:rPr>
              <a:t>Tremor and Neurological Side Effects of Lithium</a:t>
            </a:r>
            <a:endParaRPr lang="en-US" sz="10700" dirty="0"/>
          </a:p>
        </p:txBody>
      </p:sp>
    </p:spTree>
    <p:custDataLst>
      <p:tags r:id="rId1"/>
    </p:custDataLst>
    <p:extLst>
      <p:ext uri="{BB962C8B-B14F-4D97-AF65-F5344CB8AC3E}">
        <p14:creationId xmlns:p14="http://schemas.microsoft.com/office/powerpoint/2010/main" val="27838482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OJECT_FOLDER_UPDATED" val="1"/>
  <p:tag name="MMPROD_NEXTUNIQUEID" val="10013"/>
  <p:tag name="ISPRING_FIRST_PUBLISH" val="1"/>
  <p:tag name="MMPROD_UIDATA" val="&lt;database version=&quot;11.0&quot;&gt;&lt;object type=&quot;1&quot; unique_id=&quot;10001&quot;&gt;&lt;object type=&quot;2&quot; unique_id=&quot;10831&quot;&gt;&lt;object type=&quot;3&quot; unique_id=&quot;10832&quot;&gt;&lt;property id=&quot;20148&quot; value=&quot;5&quot;/&gt;&lt;property id=&quot;20300&quot; value=&quot;Slide 1&quot;/&gt;&lt;property id=&quot;20307&quot; value=&quot;263&quot;/&gt;&lt;/object&gt;&lt;object type=&quot;3&quot; unique_id=&quot;10841&quot;&gt;&lt;property id=&quot;20148&quot; value=&quot;5&quot;/&gt;&lt;property id=&quot;20300&quot; value=&quot;Slide 6 - &amp;quot;Next Presentation&amp;quot;&quot;/&gt;&lt;property id=&quot;20307&quot; value=&quot;265&quot;/&gt;&lt;/object&gt;&lt;object type=&quot;3&quot; unique_id=&quot;10922&quot;&gt;&lt;property id=&quot;20148&quot; value=&quot;5&quot;/&gt;&lt;property id=&quot;20300&quot; value=&quot;Slide 2&quot;/&gt;&lt;property id=&quot;20307&quot; value=&quot;266&quot;/&gt;&lt;/object&gt;&lt;object type=&quot;3&quot; unique_id=&quot;10923&quot;&gt;&lt;property id=&quot;20148&quot; value=&quot;5&quot;/&gt;&lt;property id=&quot;20300&quot; value=&quot;Slide 3&quot;/&gt;&lt;property id=&quot;20307&quot; value=&quot;267&quot;/&gt;&lt;/object&gt;&lt;object type=&quot;3&quot; unique_id=&quot;10924&quot;&gt;&lt;property id=&quot;20148&quot; value=&quot;5&quot;/&gt;&lt;property id=&quot;20300&quot; value=&quot;Slide 4&quot;/&gt;&lt;property id=&quot;20307&quot; value=&quot;268&quot;/&gt;&lt;/object&gt;&lt;object type=&quot;3&quot; unique_id=&quot;10925&quot;&gt;&lt;property id=&quot;20148&quot; value=&quot;5&quot;/&gt;&lt;property id=&quot;20300&quot; value=&quot;Slide 5&quot;/&gt;&lt;property id=&quot;20307&quot; value=&quot;269&quot;/&gt;&lt;/object&gt;&lt;/object&gt;&lt;object type=&quot;8&quot; unique_id=&quot;10853&quot;&gt;&lt;/object&gt;&lt;/object&gt;&lt;/database&gt;"/>
  <p:tag name="SECTOMILLISECCONVERTED" val="1"/>
  <p:tag name="ISPRING_PROJECT_VERSION" val="9.3"/>
  <p:tag name="ISPRING_UUID" val="{789BC42B-170D-4BED-8399-B19DBB76B821}"/>
  <p:tag name="ISPRING_RESOURCE_FOLDER" val="F:\Dropbox (Psych Campus)\Psychopharmacology\Psychopharmacology Institute\storyboards to slides\[33] Lithium in Clinical Practice\3305\[3305] Managing Hair and Skin Side Effects of Lithium\"/>
  <p:tag name="ISPRING_PRESENTATION_PATH" val="F:\Dropbox (Psych Campus)\Psychopharmacology\Psychopharmacology Institute\storyboards to slides\[33] Lithium in Clinical Practice\3305\[3305] Managing Hair and Skin Side Effects of Lithium.pptx"/>
  <p:tag name="ISPRING_SCREEN_RECS_UPDATED" val="F:\Dropbox (Psych Campus)\Psychopharmacology\Psychopharmacology Institute\storyboards to slides\[33] Lithium in Clinical Practice\3305\[3305] Managing Hair and Skin Side Effects of Lithium\"/>
  <p:tag name="FLASHSPRING_ZOOM_TAG" val="79"/>
  <p:tag name="ISPRING_PRESENTATION_INFO_2" val="&lt;?xml version=&quot;1.0&quot; encoding=&quot;UTF-8&quot; standalone=&quot;no&quot; ?&gt;&#10;&lt;presentation2&gt;&#10;&#10;  &lt;slides&gt;&#10;    &lt;slide id=&quot;{12E2B07E-321A-4A30-9FD8-01D5C3015B6C}&quot; pptId=&quot;270&quot;/&gt;&#10;    &lt;slide id=&quot;{7934E43F-9BAF-42AD-B3A5-BDBF736E525A}&quot; pptId=&quot;266&quot;/&gt;&#10;    &lt;slide id=&quot;{CCE26578-5C56-462D-8725-7EA49B71954D}&quot; pptId=&quot;267&quot;/&gt;&#10;    &lt;slide id=&quot;{9C8CF6DC-18E5-436F-9C00-CC23B353AD56}&quot; pptId=&quot;269&quot;/&gt;&#10;    &lt;slide id=&quot;{4C2996F1-7886-4ADB-AA62-FF89845A260E}&quot; pptId=&quot;279&quot;/&gt;&#10;    &lt;slide id=&quot;{09A82AC1-DA6A-4568-BBFE-90E24623C272}&quot; pptId=&quot;280&quot;/&gt;&#10;    &lt;slide id=&quot;{E585183F-5F54-4D05-B395-7E7728ABBD6B}&quot; pptId=&quot;278&quot;/&gt;&#10;    &lt;slide id=&quot;{E19C62C4-DA98-4673-8184-3ADB5D2D7D94}&quot; pptId=&quot;281&quot;/&gt;&#10;    &lt;slide id=&quot;{834DF965-E80F-41CC-A2B5-689A4CF76129}&quot; pptId=&quot;265&quot;/&gt;&#10;  &lt;/slides&gt;&#10;&#10;  &lt;narration&gt;&#10;    &lt;audioTracks&gt;&#10;      &lt;audioTrack muted=&quot;false&quot; name=&quot;33-05&quot; resource=&quot;d6964082&quot; slideId=&quot;{12E2B07E-321A-4A30-9FD8-01D5C3015B6C}&quot; startTime=&quot;0&quot; stepIndex=&quot;0&quot; volume=&quot;1&quot;&gt;&#10;        &lt;audio channels=&quot;1&quot; format=&quot;s16&quot; sampleRate=&quot;44100&quot;/&gt;&#10;      &lt;/audioTrack&gt;&#10;    &lt;/audioTracks&gt;&#10;    &lt;videoTracks/&gt;&#10;  &lt;/narration&gt;&#10;&#10;&lt;/presentation2&gt;&#10;"/>
  <p:tag name="ISPRING_LMS_API_VERSION" val="SCORM 1.2"/>
  <p:tag name="ISPRING_ULTRA_SCORM_COURSE_ID" val="83C052DA-0958-4E18-9109-688C01942957"/>
  <p:tag name="ISPRING_CMI5_LAUNCH_METHOD" val="any window"/>
  <p:tag name="ISPRINGCLOUDFOLDERID" val="1"/>
  <p:tag name="ISPRINGONLINEFOLDERID" val="1"/>
  <p:tag name="ISPRING_OUTPUT_FOLDER" val="[[&quot;\u0006\uFFFD\uFFFD\u0006{904F1926-3DD7-4B41-AEAB-7355EC4006C6}&quot;,&quot;F:\\Dropbox (Psych Campus)\\Psychopharmacology\\Psychopharmacology Institute\\storyboards to slides\\[33] Lithium in Clinical Practice\\3305&quot;]]"/>
  <p:tag name="ISPRING_SCORM_RATE_SLIDES" val="0"/>
  <p:tag name="ISPRING_SCORM_PASSING_SCORE" val="0.000000"/>
  <p:tag name="ISPRING_CURRENT_PLAYER_ID" val="universal"/>
  <p:tag name="ISPRING_ULTRA_SCORM_COURCE_TITLE" val="[3305] Managing Hair and Skin Side Effects of Lithium_min"/>
  <p:tag name="ISPRING_SCORM_ENDPOINT" val="&lt;endpoint&gt;&lt;enable&gt;0&lt;/enable&gt;&lt;lrs&gt;http://&lt;/lrs&gt;&lt;auth&gt;0&lt;/auth&gt;&lt;login&gt;&lt;/login&gt;&lt;password&gt;&lt;/password&gt;&lt;key&gt;&lt;/key&gt;&lt;name&gt;&lt;/name&gt;&lt;email&gt;&lt;/email&gt;&lt;/endpoint&gt;&#10;"/>
  <p:tag name="ISPRING_PUBLISH_SETTINGS" val="{&quot;commonSettings&quot;:{&quot;webSettings&quot;:{&quot;useMobileViewer&quot;:&quot;T_FALSE&quot;,&quot;format&quot;:&quot;OF_VIDEO&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SCAL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50,&quot;videoQuality&quot;:50},&quot;secondsOnEachSlide&quot;:5,&quot;hostingSettings&quot;:{},&quot;videoScale&quot;:75},&quot;ispringOnlineSettings&quot;:{&quot;onlineDestinationFolderId&quot;:&quot;1&quot;},&quot;cloudSettings&quot;:{&quot;onlineDestinationFolderId&quot;:&quot;1&quot;},&quot;wordSettings&quot;:{&quot;printCopies&quot;:1}}"/>
  <p:tag name="ISPRING_SCORM_RATE_QUIZZES" val="0"/>
  <p:tag name="ISPRING_PRESENTATION_TITLE" val="[3305] Managing Hair and Skin Side Effects of Lithium_min"/>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000"/>
  <p:tag name="ISPRING_SLIDE_ID_2" val="{834DF965-E80F-41CC-A2B5-689A4CF76129}"/>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9.632"/>
  <p:tag name="ISPRING_SLIDE_ID_2" val="{12E2B07E-321A-4A30-9FD8-01D5C3015B6C}"/>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63.912"/>
  <p:tag name="TIMING" val="|0.336|2.681|12.653|11.893|15.278"/>
  <p:tag name="ISPRING_SLIDE_ID_2" val="{7934E43F-9BAF-42AD-B3A5-BDBF736E525A}"/>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5.400"/>
  <p:tag name="ISPRING_SLIDE_ID_2" val="{CCE26578-5C56-462D-8725-7EA49B71954D}"/>
  <p:tag name="TIMING" val="|0.273|6.117|1.628|4.48|6.429"/>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9C8CF6DC-18E5-436F-9C00-CC23B353AD56}"/>
  <p:tag name="GENSWF_ADVANCE_TIME" val="141.811"/>
  <p:tag name="TIMING" val="|0.307|3.516|37.453|21.129|53.118"/>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4C2996F1-7886-4ADB-AA62-FF89845A260E}"/>
  <p:tag name="GENSWF_ADVANCE_TIME" val="37.050"/>
  <p:tag name="TIMING" val="|0.205|4.463|22.277"/>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09A82AC1-DA6A-4568-BBFE-90E24623C272}"/>
  <p:tag name="GENSWF_ADVANCE_TIME" val="61.755"/>
  <p:tag name="TIMING" val="|0.318|11.103|25.92|12.755"/>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E585183F-5F54-4D05-B395-7E7728ABBD6B}"/>
  <p:tag name="GENSWF_ADVANCE_TIME" val="37.099"/>
  <p:tag name="TIMING" val="|0.425|4.169|7.055|13.345"/>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E19C62C4-DA98-4673-8184-3ADB5D2D7D94}"/>
  <p:tag name="GENSWF_ADVANCE_TIME" val="36.344"/>
  <p:tag name="TIMING" val="|4.339|19.588"/>
</p:tagLst>
</file>

<file path=ppt/theme/theme1.xml><?xml version="1.0" encoding="utf-8"?>
<a:theme xmlns:a="http://schemas.openxmlformats.org/drawingml/2006/main" name="Office Theme">
  <a:themeElements>
    <a:clrScheme name="PI 2017">
      <a:dk1>
        <a:sysClr val="windowText" lastClr="000000"/>
      </a:dk1>
      <a:lt1>
        <a:sysClr val="window" lastClr="FFFFFF"/>
      </a:lt1>
      <a:dk2>
        <a:srgbClr val="FFFFFF"/>
      </a:dk2>
      <a:lt2>
        <a:srgbClr val="EEECE1"/>
      </a:lt2>
      <a:accent1>
        <a:srgbClr val="B32234"/>
      </a:accent1>
      <a:accent2>
        <a:srgbClr val="00618F"/>
      </a:accent2>
      <a:accent3>
        <a:srgbClr val="008490"/>
      </a:accent3>
      <a:accent4>
        <a:srgbClr val="009174"/>
      </a:accent4>
      <a:accent5>
        <a:srgbClr val="4F089E"/>
      </a:accent5>
      <a:accent6>
        <a:srgbClr val="AF3C18"/>
      </a:accent6>
      <a:hlink>
        <a:srgbClr val="000000"/>
      </a:hlink>
      <a:folHlink>
        <a:srgbClr val="000000"/>
      </a:folHlink>
    </a:clrScheme>
    <a:fontScheme name="Personalizado 1">
      <a:majorFont>
        <a:latin typeface="Open Sans Light"/>
        <a:ea typeface=""/>
        <a:cs typeface=""/>
      </a:majorFont>
      <a:minorFont>
        <a:latin typeface="Open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126987</TotalTime>
  <Words>1651</Words>
  <Application>Microsoft Office PowerPoint</Application>
  <PresentationFormat>Довільний</PresentationFormat>
  <Paragraphs>97</Paragraphs>
  <Slides>9</Slides>
  <Notes>9</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9</vt:i4>
      </vt:variant>
    </vt:vector>
  </HeadingPairs>
  <TitlesOfParts>
    <vt:vector size="16" baseType="lpstr">
      <vt:lpstr>Arial</vt:lpstr>
      <vt:lpstr>Calibri</vt:lpstr>
      <vt:lpstr>GT Eesti Pro Text Medium</vt:lpstr>
      <vt:lpstr>Open Sans</vt:lpstr>
      <vt:lpstr>Open Sans Light</vt:lpstr>
      <vt:lpstr>Tipo de letra del sistema</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Key Points</vt:lpstr>
      <vt:lpstr>Key Points</vt:lpstr>
      <vt:lpstr>Next Presentation  Tremor and Neurological Side Effects of Lithium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[3305] Managing Hair and Skin Side Effects of Lithium_min</dc:title>
  <dc:creator>Flavio</dc:creator>
  <cp:lastModifiedBy>User</cp:lastModifiedBy>
  <cp:revision>1859</cp:revision>
  <dcterms:created xsi:type="dcterms:W3CDTF">2018-07-18T16:50:36Z</dcterms:created>
  <dcterms:modified xsi:type="dcterms:W3CDTF">2020-06-18T07:12:54Z</dcterms:modified>
</cp:coreProperties>
</file>